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8" r:id="rId22"/>
    <p:sldId id="279" r:id="rId23"/>
    <p:sldId id="280"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2" autoAdjust="0"/>
    <p:restoredTop sz="94660"/>
  </p:normalViewPr>
  <p:slideViewPr>
    <p:cSldViewPr snapToGrid="0">
      <p:cViewPr varScale="1">
        <p:scale>
          <a:sx n="76" d="100"/>
          <a:sy n="76" d="100"/>
        </p:scale>
        <p:origin x="5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96E5BD-C34F-495C-9496-FCE73B996E6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4287758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6E5BD-C34F-495C-9496-FCE73B996E6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33225514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6E5BD-C34F-495C-9496-FCE73B996E6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11954237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6E5BD-C34F-495C-9496-FCE73B996E6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32323963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6E5BD-C34F-495C-9496-FCE73B996E6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27723603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96E5BD-C34F-495C-9496-FCE73B996E69}"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1980920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6E5BD-C34F-495C-9496-FCE73B996E69}"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2778593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6E5BD-C34F-495C-9496-FCE73B996E69}"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14017670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6E5BD-C34F-495C-9496-FCE73B996E69}"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2030583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6E5BD-C34F-495C-9496-FCE73B996E69}"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20013928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6E5BD-C34F-495C-9496-FCE73B996E69}"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1F7B0-F237-4E44-A3D3-893E0B2B95F9}" type="slidenum">
              <a:rPr lang="en-US" smtClean="0"/>
              <a:t>‹#›</a:t>
            </a:fld>
            <a:endParaRPr lang="en-US"/>
          </a:p>
        </p:txBody>
      </p:sp>
    </p:spTree>
    <p:extLst>
      <p:ext uri="{BB962C8B-B14F-4D97-AF65-F5344CB8AC3E}">
        <p14:creationId xmlns:p14="http://schemas.microsoft.com/office/powerpoint/2010/main" val="24869023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6E5BD-C34F-495C-9496-FCE73B996E69}" type="datetimeFigureOut">
              <a:rPr lang="en-US" smtClean="0"/>
              <a:t>10/31/2020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1F7B0-F237-4E44-A3D3-893E0B2B95F9}" type="slidenum">
              <a:rPr lang="en-US" smtClean="0"/>
              <a:t>‹#›</a:t>
            </a:fld>
            <a:endParaRPr lang="en-US"/>
          </a:p>
        </p:txBody>
      </p:sp>
    </p:spTree>
    <p:extLst>
      <p:ext uri="{BB962C8B-B14F-4D97-AF65-F5344CB8AC3E}">
        <p14:creationId xmlns:p14="http://schemas.microsoft.com/office/powerpoint/2010/main" val="15029119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Name</a:t>
            </a:r>
            <a:endParaRPr lang="en-US" dirty="0"/>
          </a:p>
        </p:txBody>
      </p:sp>
      <p:sp>
        <p:nvSpPr>
          <p:cNvPr id="3" name="Subtitle 2"/>
          <p:cNvSpPr>
            <a:spLocks noGrp="1"/>
          </p:cNvSpPr>
          <p:nvPr>
            <p:ph type="subTitle" idx="1"/>
          </p:nvPr>
        </p:nvSpPr>
        <p:spPr/>
        <p:txBody>
          <a:bodyPr/>
          <a:lstStyle/>
          <a:p>
            <a:r>
              <a:rPr lang="en-US" dirty="0" smtClean="0"/>
              <a:t>Subject </a:t>
            </a:r>
            <a:endParaRPr lang="en-US" dirty="0"/>
          </a:p>
        </p:txBody>
      </p:sp>
    </p:spTree>
    <p:extLst>
      <p:ext uri="{BB962C8B-B14F-4D97-AF65-F5344CB8AC3E}">
        <p14:creationId xmlns:p14="http://schemas.microsoft.com/office/powerpoint/2010/main" val="773608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Foliate papillae </a:t>
            </a:r>
            <a:endParaRPr lang="en-US" dirty="0"/>
          </a:p>
        </p:txBody>
      </p:sp>
      <p:pic>
        <p:nvPicPr>
          <p:cNvPr id="5" name="Content Placeholder 4"/>
          <p:cNvPicPr>
            <a:picLocks noGrp="1" noChangeAspect="1"/>
          </p:cNvPicPr>
          <p:nvPr>
            <p:ph sz="half" idx="1"/>
          </p:nvPr>
        </p:nvPicPr>
        <p:blipFill>
          <a:blip r:embed="rId2"/>
          <a:stretch>
            <a:fillRect/>
          </a:stretch>
        </p:blipFill>
        <p:spPr>
          <a:xfrm>
            <a:off x="682083" y="1825625"/>
            <a:ext cx="5181600" cy="2818372"/>
          </a:xfrm>
          <a:prstGeom prst="rect">
            <a:avLst/>
          </a:prstGeom>
        </p:spPr>
      </p:pic>
      <p:sp>
        <p:nvSpPr>
          <p:cNvPr id="4" name="Content Placeholder 3"/>
          <p:cNvSpPr>
            <a:spLocks noGrp="1"/>
          </p:cNvSpPr>
          <p:nvPr>
            <p:ph sz="half" idx="2"/>
          </p:nvPr>
        </p:nvSpPr>
        <p:spPr/>
        <p:txBody>
          <a:bodyPr/>
          <a:lstStyle/>
          <a:p>
            <a:r>
              <a:rPr lang="en-US" dirty="0" smtClean="0"/>
              <a:t>Are leaf shaped</a:t>
            </a:r>
          </a:p>
          <a:p>
            <a:r>
              <a:rPr lang="en-US" dirty="0" smtClean="0"/>
              <a:t>Found on the sides of the tongue toward the root </a:t>
            </a:r>
          </a:p>
          <a:p>
            <a:r>
              <a:rPr lang="en-US" dirty="0" smtClean="0"/>
              <a:t>They house hundred or so taste buds (Witt, &amp; Reutter, 2015).  </a:t>
            </a:r>
            <a:endParaRPr lang="en-US" dirty="0"/>
          </a:p>
        </p:txBody>
      </p:sp>
    </p:spTree>
    <p:extLst>
      <p:ext uri="{BB962C8B-B14F-4D97-AF65-F5344CB8AC3E}">
        <p14:creationId xmlns:p14="http://schemas.microsoft.com/office/powerpoint/2010/main" val="474926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Filiform Papillae </a:t>
            </a:r>
            <a:endParaRPr lang="en-US" dirty="0"/>
          </a:p>
        </p:txBody>
      </p:sp>
      <p:pic>
        <p:nvPicPr>
          <p:cNvPr id="5" name="Content Placeholder 4"/>
          <p:cNvPicPr>
            <a:picLocks noGrp="1" noChangeAspect="1"/>
          </p:cNvPicPr>
          <p:nvPr>
            <p:ph sz="half" idx="1"/>
          </p:nvPr>
        </p:nvPicPr>
        <p:blipFill>
          <a:blip r:embed="rId2"/>
          <a:stretch>
            <a:fillRect/>
          </a:stretch>
        </p:blipFill>
        <p:spPr>
          <a:xfrm>
            <a:off x="838200" y="2297151"/>
            <a:ext cx="5181600" cy="3078715"/>
          </a:xfrm>
          <a:prstGeom prst="rect">
            <a:avLst/>
          </a:prstGeom>
        </p:spPr>
      </p:pic>
      <p:sp>
        <p:nvSpPr>
          <p:cNvPr id="4" name="Content Placeholder 3"/>
          <p:cNvSpPr>
            <a:spLocks noGrp="1"/>
          </p:cNvSpPr>
          <p:nvPr>
            <p:ph sz="half" idx="2"/>
          </p:nvPr>
        </p:nvSpPr>
        <p:spPr/>
        <p:txBody>
          <a:bodyPr/>
          <a:lstStyle/>
          <a:p>
            <a:r>
              <a:rPr lang="en-US" dirty="0" smtClean="0"/>
              <a:t>They are short and spiked and are scattered among the fungiform papillae </a:t>
            </a:r>
          </a:p>
          <a:p>
            <a:r>
              <a:rPr lang="en-US" dirty="0" smtClean="0"/>
              <a:t>They don’t house taste buds since they help detect food texture </a:t>
            </a:r>
          </a:p>
        </p:txBody>
      </p:sp>
    </p:spTree>
    <p:extLst>
      <p:ext uri="{BB962C8B-B14F-4D97-AF65-F5344CB8AC3E}">
        <p14:creationId xmlns:p14="http://schemas.microsoft.com/office/powerpoint/2010/main" val="12052425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 Buds </a:t>
            </a:r>
            <a:endParaRPr lang="en-US" dirty="0"/>
          </a:p>
        </p:txBody>
      </p:sp>
      <p:sp>
        <p:nvSpPr>
          <p:cNvPr id="3" name="Content Placeholder 2"/>
          <p:cNvSpPr>
            <a:spLocks noGrp="1"/>
          </p:cNvSpPr>
          <p:nvPr>
            <p:ph sz="half" idx="1"/>
          </p:nvPr>
        </p:nvSpPr>
        <p:spPr/>
        <p:txBody>
          <a:bodyPr/>
          <a:lstStyle/>
          <a:p>
            <a:r>
              <a:rPr lang="en-US" dirty="0" smtClean="0"/>
              <a:t>Taste buds are located in the walls and groves of papillae</a:t>
            </a:r>
          </a:p>
          <a:p>
            <a:r>
              <a:rPr lang="en-US" dirty="0" smtClean="0"/>
              <a:t>Most adults have between 2,000 and 4,000 taste buds in total</a:t>
            </a:r>
          </a:p>
          <a:p>
            <a:r>
              <a:rPr lang="en-US" dirty="0" smtClean="0"/>
              <a:t>They consist of taste poor sensory cells, taste hairs, and nerve fibers </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1973766"/>
            <a:ext cx="5181600" cy="3399488"/>
          </a:xfrm>
          <a:prstGeom prst="rect">
            <a:avLst/>
          </a:prstGeom>
        </p:spPr>
      </p:pic>
    </p:spTree>
    <p:extLst>
      <p:ext uri="{BB962C8B-B14F-4D97-AF65-F5344CB8AC3E}">
        <p14:creationId xmlns:p14="http://schemas.microsoft.com/office/powerpoint/2010/main" val="23954857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ingual frenulum </a:t>
            </a:r>
          </a:p>
        </p:txBody>
      </p:sp>
      <p:sp>
        <p:nvSpPr>
          <p:cNvPr id="3" name="Content Placeholder 2"/>
          <p:cNvSpPr>
            <a:spLocks noGrp="1"/>
          </p:cNvSpPr>
          <p:nvPr>
            <p:ph sz="half" idx="1"/>
          </p:nvPr>
        </p:nvSpPr>
        <p:spPr>
          <a:xfrm>
            <a:off x="838200" y="2711359"/>
            <a:ext cx="5181600" cy="3465603"/>
          </a:xfrm>
        </p:spPr>
        <p:txBody>
          <a:bodyPr/>
          <a:lstStyle/>
          <a:p>
            <a:r>
              <a:rPr lang="en-US" dirty="0" smtClean="0"/>
              <a:t>Under the bottom side of the tongue, there is a lingual frenulum </a:t>
            </a:r>
          </a:p>
          <a:p>
            <a:r>
              <a:rPr lang="en-US" dirty="0" smtClean="0"/>
              <a:t>It helps anchor the tongue to the floor of the mouth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172200" y="2711360"/>
            <a:ext cx="5181600" cy="2579868"/>
          </a:xfrm>
          <a:prstGeom prst="rect">
            <a:avLst/>
          </a:prstGeom>
        </p:spPr>
      </p:pic>
    </p:spTree>
    <p:extLst>
      <p:ext uri="{BB962C8B-B14F-4D97-AF65-F5344CB8AC3E}">
        <p14:creationId xmlns:p14="http://schemas.microsoft.com/office/powerpoint/2010/main" val="20112716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Hyoid </a:t>
            </a:r>
            <a:r>
              <a:rPr lang="en-US" dirty="0"/>
              <a:t>bone</a:t>
            </a:r>
          </a:p>
        </p:txBody>
      </p:sp>
      <p:sp>
        <p:nvSpPr>
          <p:cNvPr id="5" name="Content Placeholder 4"/>
          <p:cNvSpPr>
            <a:spLocks noGrp="1"/>
          </p:cNvSpPr>
          <p:nvPr>
            <p:ph idx="1"/>
          </p:nvPr>
        </p:nvSpPr>
        <p:spPr/>
        <p:txBody>
          <a:bodyPr>
            <a:normAutofit lnSpcReduction="10000"/>
          </a:bodyPr>
          <a:lstStyle/>
          <a:p>
            <a:r>
              <a:rPr lang="en-US" dirty="0" smtClean="0"/>
              <a:t>At the back of the mouth, the tongue is anchored to this bone</a:t>
            </a:r>
          </a:p>
          <a:p>
            <a:r>
              <a:rPr lang="en-US" dirty="0" smtClean="0"/>
              <a:t>The </a:t>
            </a:r>
            <a:r>
              <a:rPr lang="en-US" dirty="0"/>
              <a:t>movements and shape changes of the human tongue occur in a space whose dimensions are dictated by movements of the jaw and hyoid</a:t>
            </a:r>
            <a:r>
              <a:rPr lang="en-US" dirty="0" smtClean="0"/>
              <a:t>.</a:t>
            </a:r>
          </a:p>
          <a:p>
            <a:r>
              <a:rPr lang="en-US" dirty="0"/>
              <a:t>Tongue behavior cannot be divorced from hyoid movement, which is directly linked to motion of the mandible. </a:t>
            </a:r>
            <a:endParaRPr lang="en-US" dirty="0" smtClean="0"/>
          </a:p>
          <a:p>
            <a:r>
              <a:rPr lang="en-US" dirty="0" smtClean="0"/>
              <a:t>The </a:t>
            </a:r>
            <a:r>
              <a:rPr lang="en-US" dirty="0"/>
              <a:t>length and angulation of the floor of the mouth on which the tongue body rides are dictated by that linkage. </a:t>
            </a:r>
            <a:endParaRPr lang="en-US" dirty="0" smtClean="0"/>
          </a:p>
          <a:p>
            <a:r>
              <a:rPr lang="en-US" dirty="0" smtClean="0"/>
              <a:t>Movements </a:t>
            </a:r>
            <a:r>
              <a:rPr lang="en-US" dirty="0"/>
              <a:t>of the tongue surface can occur independently of </a:t>
            </a:r>
            <a:r>
              <a:rPr lang="en-US" dirty="0" err="1"/>
              <a:t>hyomandibular</a:t>
            </a:r>
            <a:r>
              <a:rPr lang="en-US" dirty="0"/>
              <a:t> movement within a limited range of jaw motion. </a:t>
            </a:r>
          </a:p>
        </p:txBody>
      </p:sp>
    </p:spTree>
    <p:extLst>
      <p:ext uri="{BB962C8B-B14F-4D97-AF65-F5344CB8AC3E}">
        <p14:creationId xmlns:p14="http://schemas.microsoft.com/office/powerpoint/2010/main" val="3317943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tongue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The tongue is the most important articulator of speech</a:t>
            </a:r>
            <a:r>
              <a:rPr lang="en-US" dirty="0" smtClean="0"/>
              <a:t>.</a:t>
            </a:r>
          </a:p>
          <a:p>
            <a:r>
              <a:rPr lang="en-US" dirty="0" smtClean="0"/>
              <a:t>In </a:t>
            </a:r>
            <a:r>
              <a:rPr lang="en-US" dirty="0"/>
              <a:t>speaking, changes in tongue shape occur with relatively little jaw movement and so little change in the gross spatial position of the tongue. </a:t>
            </a:r>
            <a:endParaRPr lang="en-US" dirty="0" smtClean="0"/>
          </a:p>
          <a:p>
            <a:r>
              <a:rPr lang="en-US" dirty="0" smtClean="0"/>
              <a:t>The </a:t>
            </a:r>
            <a:r>
              <a:rPr lang="en-US" dirty="0"/>
              <a:t>jaw and tongue, therefore, have more independence during speech. </a:t>
            </a:r>
            <a:endParaRPr lang="en-US" dirty="0" smtClean="0"/>
          </a:p>
          <a:p>
            <a:r>
              <a:rPr lang="en-US" dirty="0" smtClean="0"/>
              <a:t>While </a:t>
            </a:r>
            <a:r>
              <a:rPr lang="en-US" dirty="0"/>
              <a:t>much is known about movement direction and associated tongue shape in both feeding and speaking, tongue kinematic data are limited. </a:t>
            </a:r>
          </a:p>
        </p:txBody>
      </p:sp>
      <p:pic>
        <p:nvPicPr>
          <p:cNvPr id="5" name="Content Placeholder 4"/>
          <p:cNvPicPr>
            <a:picLocks noGrp="1" noChangeAspect="1"/>
          </p:cNvPicPr>
          <p:nvPr>
            <p:ph sz="half" idx="2"/>
          </p:nvPr>
        </p:nvPicPr>
        <p:blipFill>
          <a:blip r:embed="rId2"/>
          <a:stretch>
            <a:fillRect/>
          </a:stretch>
        </p:blipFill>
        <p:spPr>
          <a:xfrm>
            <a:off x="6183643" y="1825625"/>
            <a:ext cx="5158714" cy="4351338"/>
          </a:xfrm>
          <a:prstGeom prst="rect">
            <a:avLst/>
          </a:prstGeom>
        </p:spPr>
      </p:pic>
    </p:spTree>
    <p:extLst>
      <p:ext uri="{BB962C8B-B14F-4D97-AF65-F5344CB8AC3E}">
        <p14:creationId xmlns:p14="http://schemas.microsoft.com/office/powerpoint/2010/main" val="18718340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Muscles of the tongue</a:t>
            </a:r>
            <a:endParaRPr lang="en-US" dirty="0"/>
          </a:p>
        </p:txBody>
      </p:sp>
      <p:pic>
        <p:nvPicPr>
          <p:cNvPr id="5" name="Content Placeholder 4"/>
          <p:cNvPicPr>
            <a:picLocks noGrp="1" noChangeAspect="1"/>
          </p:cNvPicPr>
          <p:nvPr>
            <p:ph sz="half" idx="1"/>
          </p:nvPr>
        </p:nvPicPr>
        <p:blipFill>
          <a:blip r:embed="rId2"/>
          <a:stretch>
            <a:fillRect/>
          </a:stretch>
        </p:blipFill>
        <p:spPr>
          <a:xfrm>
            <a:off x="838200" y="1973766"/>
            <a:ext cx="5181600" cy="3869473"/>
          </a:xfrm>
          <a:prstGeom prst="rect">
            <a:avLst/>
          </a:prstGeom>
        </p:spPr>
      </p:pic>
      <p:sp>
        <p:nvSpPr>
          <p:cNvPr id="4" name="Content Placeholder 3"/>
          <p:cNvSpPr>
            <a:spLocks noGrp="1"/>
          </p:cNvSpPr>
          <p:nvPr>
            <p:ph sz="half" idx="2"/>
          </p:nvPr>
        </p:nvSpPr>
        <p:spPr/>
        <p:txBody>
          <a:bodyPr>
            <a:normAutofit/>
          </a:bodyPr>
          <a:lstStyle/>
          <a:p>
            <a:r>
              <a:rPr lang="en-US" sz="2400" dirty="0" smtClean="0"/>
              <a:t>The tongue is a muscular organ</a:t>
            </a:r>
          </a:p>
          <a:p>
            <a:r>
              <a:rPr lang="en-US" sz="2400" dirty="0"/>
              <a:t>There are two groups of muscles associated with the </a:t>
            </a:r>
            <a:r>
              <a:rPr lang="en-US" sz="2400" dirty="0" smtClean="0"/>
              <a:t>tongue</a:t>
            </a:r>
          </a:p>
          <a:p>
            <a:pPr lvl="1"/>
            <a:r>
              <a:rPr lang="en-US" sz="2000" dirty="0" smtClean="0"/>
              <a:t>Intrinsic muscles – they alter the tongue’s shape. They are </a:t>
            </a:r>
            <a:r>
              <a:rPr lang="en-US" sz="2000" dirty="0"/>
              <a:t>superior longitudinal, inferior longitudinal, transverse and vertical muscles.</a:t>
            </a:r>
            <a:endParaRPr lang="en-US" sz="2000" dirty="0" smtClean="0"/>
          </a:p>
          <a:p>
            <a:pPr lvl="1"/>
            <a:r>
              <a:rPr lang="en-US" sz="2000" dirty="0" smtClean="0"/>
              <a:t>Extrinsic muscles – they include genioglossus</a:t>
            </a:r>
            <a:r>
              <a:rPr lang="en-US" sz="2000" dirty="0"/>
              <a:t>, </a:t>
            </a:r>
            <a:r>
              <a:rPr lang="en-US" sz="2000" dirty="0" err="1"/>
              <a:t>hyoglossus</a:t>
            </a:r>
            <a:r>
              <a:rPr lang="en-US" sz="2000" dirty="0"/>
              <a:t>, </a:t>
            </a:r>
            <a:r>
              <a:rPr lang="en-US" sz="2000" dirty="0" err="1" smtClean="0"/>
              <a:t>styloglossus</a:t>
            </a:r>
            <a:r>
              <a:rPr lang="en-US" sz="2000" dirty="0" smtClean="0"/>
              <a:t> </a:t>
            </a:r>
            <a:r>
              <a:rPr lang="en-US" sz="2000" dirty="0"/>
              <a:t>and the </a:t>
            </a:r>
            <a:r>
              <a:rPr lang="en-US" sz="2000" dirty="0" err="1"/>
              <a:t>palatoglossus</a:t>
            </a:r>
            <a:r>
              <a:rPr lang="en-US" sz="2000" dirty="0"/>
              <a:t> muscles.</a:t>
            </a:r>
          </a:p>
        </p:txBody>
      </p:sp>
    </p:spTree>
    <p:extLst>
      <p:ext uri="{BB962C8B-B14F-4D97-AF65-F5344CB8AC3E}">
        <p14:creationId xmlns:p14="http://schemas.microsoft.com/office/powerpoint/2010/main" val="36161871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159"/>
            <a:ext cx="10515600" cy="1325563"/>
          </a:xfrm>
        </p:spPr>
        <p:txBody>
          <a:bodyPr/>
          <a:lstStyle/>
          <a:p>
            <a:r>
              <a:rPr lang="en-US" dirty="0" smtClean="0"/>
              <a:t>Movements while speaking </a:t>
            </a:r>
            <a:endParaRPr lang="en-US" dirty="0"/>
          </a:p>
        </p:txBody>
      </p:sp>
      <p:sp>
        <p:nvSpPr>
          <p:cNvPr id="3" name="Content Placeholder 2"/>
          <p:cNvSpPr>
            <a:spLocks noGrp="1"/>
          </p:cNvSpPr>
          <p:nvPr>
            <p:ph sz="half" idx="1"/>
          </p:nvPr>
        </p:nvSpPr>
        <p:spPr/>
        <p:txBody>
          <a:bodyPr/>
          <a:lstStyle/>
          <a:p>
            <a:r>
              <a:rPr lang="en-US" dirty="0"/>
              <a:t>In speaking, changes in tongue shape occur with relatively little jaw movement and so little change in the gross spatial position of the tongue</a:t>
            </a:r>
            <a:r>
              <a:rPr lang="en-US" dirty="0" smtClean="0"/>
              <a:t>.</a:t>
            </a:r>
          </a:p>
          <a:p>
            <a:r>
              <a:rPr lang="en-US" dirty="0" smtClean="0"/>
              <a:t>The </a:t>
            </a:r>
            <a:r>
              <a:rPr lang="en-US" dirty="0"/>
              <a:t>jaw and tongue, therefore, have more independence during speech</a:t>
            </a:r>
            <a:r>
              <a:rPr lang="en-US" dirty="0" smtClean="0"/>
              <a:t>.</a:t>
            </a:r>
          </a:p>
          <a:p>
            <a:r>
              <a:rPr lang="en-US" dirty="0" smtClean="0"/>
              <a:t>Look the picture aside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505260" y="1967422"/>
            <a:ext cx="4515480" cy="4067743"/>
          </a:xfrm>
          <a:prstGeom prst="rect">
            <a:avLst/>
          </a:prstGeom>
        </p:spPr>
      </p:pic>
    </p:spTree>
    <p:extLst>
      <p:ext uri="{BB962C8B-B14F-4D97-AF65-F5344CB8AC3E}">
        <p14:creationId xmlns:p14="http://schemas.microsoft.com/office/powerpoint/2010/main" val="18502422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images of the tongue as one speaks</a:t>
            </a:r>
            <a:endParaRPr lang="en-US" dirty="0"/>
          </a:p>
        </p:txBody>
      </p:sp>
      <p:pic>
        <p:nvPicPr>
          <p:cNvPr id="5" name="Content Placeholder 4"/>
          <p:cNvPicPr>
            <a:picLocks noGrp="1" noChangeAspect="1"/>
          </p:cNvPicPr>
          <p:nvPr>
            <p:ph sz="half" idx="1"/>
          </p:nvPr>
        </p:nvPicPr>
        <p:blipFill>
          <a:blip r:embed="rId2"/>
          <a:stretch>
            <a:fillRect/>
          </a:stretch>
        </p:blipFill>
        <p:spPr>
          <a:xfrm>
            <a:off x="1176023" y="2010291"/>
            <a:ext cx="4505954" cy="3982006"/>
          </a:xfrm>
          <a:prstGeom prst="rect">
            <a:avLst/>
          </a:prstGeom>
        </p:spPr>
      </p:pic>
      <p:pic>
        <p:nvPicPr>
          <p:cNvPr id="6" name="Content Placeholder 5"/>
          <p:cNvPicPr>
            <a:picLocks noGrp="1" noChangeAspect="1"/>
          </p:cNvPicPr>
          <p:nvPr>
            <p:ph sz="half" idx="2"/>
          </p:nvPr>
        </p:nvPicPr>
        <p:blipFill>
          <a:blip r:embed="rId3"/>
          <a:stretch>
            <a:fillRect/>
          </a:stretch>
        </p:blipFill>
        <p:spPr>
          <a:xfrm>
            <a:off x="6486207" y="1924554"/>
            <a:ext cx="4553585" cy="4153480"/>
          </a:xfrm>
          <a:prstGeom prst="rect">
            <a:avLst/>
          </a:prstGeom>
        </p:spPr>
      </p:pic>
    </p:spTree>
    <p:extLst>
      <p:ext uri="{BB962C8B-B14F-4D97-AF65-F5344CB8AC3E}">
        <p14:creationId xmlns:p14="http://schemas.microsoft.com/office/powerpoint/2010/main" val="1981303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Tongue when speaking</a:t>
            </a:r>
            <a:endParaRPr lang="en-US" dirty="0"/>
          </a:p>
        </p:txBody>
      </p:sp>
      <p:sp>
        <p:nvSpPr>
          <p:cNvPr id="3" name="Content Placeholder 2"/>
          <p:cNvSpPr>
            <a:spLocks noGrp="1"/>
          </p:cNvSpPr>
          <p:nvPr>
            <p:ph sz="half" idx="1"/>
          </p:nvPr>
        </p:nvSpPr>
        <p:spPr/>
        <p:txBody>
          <a:bodyPr/>
          <a:lstStyle/>
          <a:p>
            <a:r>
              <a:rPr lang="en-US" dirty="0" smtClean="0"/>
              <a:t>When speaking, the </a:t>
            </a:r>
            <a:r>
              <a:rPr lang="en-US" dirty="0"/>
              <a:t>tongue </a:t>
            </a:r>
            <a:r>
              <a:rPr lang="en-US" dirty="0" smtClean="0"/>
              <a:t>relaxes up </a:t>
            </a:r>
            <a:r>
              <a:rPr lang="en-US" dirty="0"/>
              <a:t>and forward, the opposite of swallowing</a:t>
            </a:r>
            <a:r>
              <a:rPr lang="en-US" dirty="0" smtClean="0"/>
              <a:t>.</a:t>
            </a:r>
            <a:endParaRPr lang="en-US" dirty="0"/>
          </a:p>
          <a:p>
            <a:r>
              <a:rPr lang="en-US" dirty="0"/>
              <a:t>The quick movements of the tongue, necessary for rapid delivery of tongue twisters for example, require very delicate control of the action of the tongue. </a:t>
            </a:r>
          </a:p>
        </p:txBody>
      </p:sp>
      <p:sp>
        <p:nvSpPr>
          <p:cNvPr id="4" name="Content Placeholder 3"/>
          <p:cNvSpPr>
            <a:spLocks noGrp="1"/>
          </p:cNvSpPr>
          <p:nvPr>
            <p:ph sz="half" idx="2"/>
          </p:nvPr>
        </p:nvSpPr>
        <p:spPr/>
        <p:txBody>
          <a:bodyPr/>
          <a:lstStyle/>
          <a:p>
            <a:r>
              <a:rPr lang="en-US" dirty="0"/>
              <a:t>This control is often best regulated in concert with the ear, listening to the sounds created by the voice when the tongue is in one position over another.</a:t>
            </a:r>
          </a:p>
        </p:txBody>
      </p:sp>
    </p:spTree>
    <p:extLst>
      <p:ext uri="{BB962C8B-B14F-4D97-AF65-F5344CB8AC3E}">
        <p14:creationId xmlns:p14="http://schemas.microsoft.com/office/powerpoint/2010/main" val="29406197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tile tx="0" ty="0" sx="100000" sy="100000" flip="none" algn="tl"/>
          </a:blipFill>
        </p:spPr>
        <p:txBody>
          <a:bodyPr/>
          <a:lstStyle/>
          <a:p>
            <a:r>
              <a:rPr lang="en-US" dirty="0" smtClean="0"/>
              <a:t>Introduction </a:t>
            </a:r>
            <a:endParaRPr lang="en-US" dirty="0"/>
          </a:p>
        </p:txBody>
      </p:sp>
      <p:sp>
        <p:nvSpPr>
          <p:cNvPr id="5" name="Content Placeholder 4"/>
          <p:cNvSpPr>
            <a:spLocks noGrp="1"/>
          </p:cNvSpPr>
          <p:nvPr>
            <p:ph sz="half" idx="1"/>
          </p:nvPr>
        </p:nvSpPr>
        <p: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a:normAutofit fontScale="92500"/>
          </a:bodyPr>
          <a:lstStyle/>
          <a:p>
            <a:r>
              <a:rPr lang="en-US" dirty="0" smtClean="0"/>
              <a:t>The tongue is a unique organ that is located in the oral cavity. </a:t>
            </a:r>
          </a:p>
          <a:p>
            <a:r>
              <a:rPr lang="en-US" dirty="0" smtClean="0"/>
              <a:t>It not only facilitates perception of gustatory stimuli but also plays important roles in mastication and deglutition (</a:t>
            </a:r>
            <a:r>
              <a:rPr lang="en-US" dirty="0" err="1" smtClean="0"/>
              <a:t>Tasko</a:t>
            </a:r>
            <a:r>
              <a:rPr lang="en-US" dirty="0" smtClean="0"/>
              <a:t>, S. M., Kent, R. D., &amp; Westbury, 2002). </a:t>
            </a:r>
          </a:p>
          <a:p>
            <a:r>
              <a:rPr lang="en-US" dirty="0" smtClean="0"/>
              <a:t>To add on, the tongue is an integral component of the speech pathway, as it helps with articulation. </a:t>
            </a:r>
            <a:endParaRPr lang="en-US" dirty="0"/>
          </a:p>
        </p:txBody>
      </p:sp>
      <p:pic>
        <p:nvPicPr>
          <p:cNvPr id="7" name="Content Placeholder 6"/>
          <p:cNvPicPr>
            <a:picLocks noGrp="1" noChangeAspect="1"/>
          </p:cNvPicPr>
          <p:nvPr>
            <p:ph sz="half" idx="2"/>
          </p:nvPr>
        </p:nvPicPr>
        <p:blipFill>
          <a:blip r:embed="rId3"/>
          <a:stretch>
            <a:fillRect/>
          </a:stretch>
        </p:blipFill>
        <p:spPr>
          <a:xfrm>
            <a:off x="6936058" y="1906860"/>
            <a:ext cx="4326673" cy="3232672"/>
          </a:xfrm>
          <a:prstGeom prst="rect">
            <a:avLst/>
          </a:prstGeom>
        </p:spPr>
      </p:pic>
    </p:spTree>
    <p:extLst>
      <p:ext uri="{BB962C8B-B14F-4D97-AF65-F5344CB8AC3E}">
        <p14:creationId xmlns:p14="http://schemas.microsoft.com/office/powerpoint/2010/main" val="38202570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xEl>
                                              <p:pRg st="0" end="0"/>
                                            </p:txEl>
                                          </p:spTgt>
                                        </p:tgtEl>
                                      </p:cBhvr>
                                    </p:animEffect>
                                    <p:set>
                                      <p:cBhvr>
                                        <p:cTn id="7"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5">
                                            <p:txEl>
                                              <p:pRg st="1" end="1"/>
                                            </p:txEl>
                                          </p:spTgt>
                                        </p:tgtEl>
                                      </p:cBhvr>
                                    </p:animEffect>
                                    <p:set>
                                      <p:cBhvr>
                                        <p:cTn id="12" dur="1" fill="hold">
                                          <p:stCondLst>
                                            <p:cond delay="1999"/>
                                          </p:stCondLst>
                                        </p:cTn>
                                        <p:tgtEl>
                                          <p:spTgt spid="5">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5">
                                            <p:txEl>
                                              <p:pRg st="2" end="2"/>
                                            </p:txEl>
                                          </p:spTgt>
                                        </p:tgtEl>
                                      </p:cBhvr>
                                    </p:animEffect>
                                    <p:set>
                                      <p:cBhvr>
                                        <p:cTn id="17" dur="1" fill="hold">
                                          <p:stCondLst>
                                            <p:cond delay="1999"/>
                                          </p:stCondLst>
                                        </p:cTn>
                                        <p:tgtEl>
                                          <p:spTgt spid="5">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5">
                                            <p:bg/>
                                          </p:spTgt>
                                        </p:tgtEl>
                                      </p:cBhvr>
                                    </p:animEffect>
                                    <p:set>
                                      <p:cBhvr>
                                        <p:cTn id="22" dur="1" fill="hold">
                                          <p:stCondLst>
                                            <p:cond delay="1999"/>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Phonetics – Sound Science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Sounds are classified based on voicing. They can, therefore, be voiced or voiceless. </a:t>
            </a:r>
          </a:p>
          <a:p>
            <a:pPr marL="0" indent="0">
              <a:buNone/>
            </a:pPr>
            <a:endParaRPr lang="en-US" dirty="0" smtClean="0"/>
          </a:p>
          <a:p>
            <a:pPr marL="0" indent="0">
              <a:buNone/>
            </a:pP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23130937"/>
              </p:ext>
            </p:extLst>
          </p:nvPr>
        </p:nvGraphicFramePr>
        <p:xfrm>
          <a:off x="1270000" y="2641601"/>
          <a:ext cx="9982200" cy="3964116"/>
        </p:xfrm>
        <a:graphic>
          <a:graphicData uri="http://schemas.openxmlformats.org/drawingml/2006/table">
            <a:tbl>
              <a:tblPr firstRow="1" bandRow="1">
                <a:tableStyleId>{5C22544A-7EE6-4342-B048-85BDC9FD1C3A}</a:tableStyleId>
              </a:tblPr>
              <a:tblGrid>
                <a:gridCol w="4991100"/>
                <a:gridCol w="4991100"/>
              </a:tblGrid>
              <a:tr h="378664">
                <a:tc>
                  <a:txBody>
                    <a:bodyPr/>
                    <a:lstStyle/>
                    <a:p>
                      <a:r>
                        <a:rPr lang="en-US" dirty="0" smtClean="0"/>
                        <a:t>Classification</a:t>
                      </a:r>
                      <a:endParaRPr lang="en-US" dirty="0"/>
                    </a:p>
                  </a:txBody>
                  <a:tcPr/>
                </a:tc>
                <a:tc>
                  <a:txBody>
                    <a:bodyPr/>
                    <a:lstStyle/>
                    <a:p>
                      <a:r>
                        <a:rPr lang="en-US" dirty="0" smtClean="0"/>
                        <a:t>Voiced/Voiceless</a:t>
                      </a:r>
                      <a:endParaRPr lang="en-US" dirty="0"/>
                    </a:p>
                  </a:txBody>
                  <a:tcPr/>
                </a:tc>
              </a:tr>
              <a:tr h="1125326">
                <a:tc>
                  <a:txBody>
                    <a:bodyPr/>
                    <a:lstStyle/>
                    <a:p>
                      <a:r>
                        <a:rPr lang="en-US" sz="1800" b="1" i="0" kern="1200" dirty="0" smtClean="0">
                          <a:solidFill>
                            <a:schemeClr val="dk1"/>
                          </a:solidFill>
                          <a:effectLst/>
                          <a:latin typeface="+mn-lt"/>
                          <a:ea typeface="+mn-ea"/>
                          <a:cs typeface="+mn-cs"/>
                        </a:rPr>
                        <a:t>Bilabial </a:t>
                      </a:r>
                      <a:r>
                        <a:rPr lang="en-US" sz="1800" b="0" i="0" kern="1200" dirty="0" smtClean="0">
                          <a:solidFill>
                            <a:schemeClr val="dk1"/>
                          </a:solidFill>
                          <a:effectLst/>
                          <a:latin typeface="+mn-lt"/>
                          <a:ea typeface="+mn-ea"/>
                          <a:cs typeface="+mn-cs"/>
                        </a:rPr>
                        <a:t>(two lips) lower lip and upper lip.</a:t>
                      </a:r>
                    </a:p>
                    <a:p>
                      <a:r>
                        <a:rPr lang="en-US" sz="1800" b="0" i="0" kern="1200" dirty="0" smtClean="0">
                          <a:solidFill>
                            <a:schemeClr val="dk1"/>
                          </a:solidFill>
                          <a:effectLst/>
                          <a:latin typeface="+mn-lt"/>
                          <a:ea typeface="+mn-ea"/>
                          <a:cs typeface="+mn-cs"/>
                        </a:rPr>
                        <a:t>A bilabial sound is produced by using both lips pressed together.</a:t>
                      </a:r>
                      <a:endParaRPr lang="en-US" sz="1800" b="0" i="0" kern="1200" dirty="0">
                        <a:solidFill>
                          <a:schemeClr val="dk1"/>
                        </a:solidFill>
                        <a:effectLst/>
                        <a:latin typeface="+mn-lt"/>
                        <a:ea typeface="+mn-ea"/>
                        <a:cs typeface="+mn-cs"/>
                      </a:endParaRPr>
                    </a:p>
                  </a:txBody>
                  <a:tcPr/>
                </a:tc>
                <a:tc>
                  <a:txBody>
                    <a:bodyPr/>
                    <a:lstStyle/>
                    <a:p>
                      <a:r>
                        <a:rPr lang="en-US" sz="1800" b="0" i="0" kern="1200" dirty="0" smtClean="0">
                          <a:solidFill>
                            <a:schemeClr val="dk1"/>
                          </a:solidFill>
                          <a:effectLst/>
                          <a:latin typeface="+mn-lt"/>
                          <a:ea typeface="+mn-ea"/>
                          <a:cs typeface="+mn-cs"/>
                        </a:rPr>
                        <a:t>This produces three different English sounds:</a:t>
                      </a:r>
                    </a:p>
                    <a:p>
                      <a:r>
                        <a:rPr lang="en-US" sz="1800" b="0" i="0" kern="1200" dirty="0" smtClean="0">
                          <a:solidFill>
                            <a:schemeClr val="dk1"/>
                          </a:solidFill>
                          <a:effectLst/>
                          <a:latin typeface="+mn-lt"/>
                          <a:ea typeface="+mn-ea"/>
                          <a:cs typeface="+mn-cs"/>
                        </a:rPr>
                        <a:t>[p] voiceless</a:t>
                      </a:r>
                    </a:p>
                    <a:p>
                      <a:r>
                        <a:rPr lang="en-US" sz="1800" b="0" i="0" kern="1200" dirty="0" smtClean="0">
                          <a:solidFill>
                            <a:schemeClr val="dk1"/>
                          </a:solidFill>
                          <a:effectLst/>
                          <a:latin typeface="+mn-lt"/>
                          <a:ea typeface="+mn-ea"/>
                          <a:cs typeface="+mn-cs"/>
                        </a:rPr>
                        <a:t>[b] voiced</a:t>
                      </a:r>
                    </a:p>
                    <a:p>
                      <a:r>
                        <a:rPr lang="en-US" sz="1800" b="0" i="0" kern="1200" dirty="0" smtClean="0">
                          <a:solidFill>
                            <a:schemeClr val="dk1"/>
                          </a:solidFill>
                          <a:effectLst/>
                          <a:latin typeface="+mn-lt"/>
                          <a:ea typeface="+mn-ea"/>
                          <a:cs typeface="+mn-cs"/>
                        </a:rPr>
                        <a:t>[m] voiced</a:t>
                      </a:r>
                      <a:endParaRPr lang="en-US" sz="1800" b="0" i="0" kern="1200" dirty="0">
                        <a:solidFill>
                          <a:schemeClr val="dk1"/>
                        </a:solidFill>
                        <a:effectLst/>
                        <a:latin typeface="+mn-lt"/>
                        <a:ea typeface="+mn-ea"/>
                        <a:cs typeface="+mn-cs"/>
                      </a:endParaRPr>
                    </a:p>
                  </a:txBody>
                  <a:tcPr/>
                </a:tc>
              </a:tr>
              <a:tr h="933692">
                <a:tc>
                  <a:txBody>
                    <a:bodyPr/>
                    <a:lstStyle/>
                    <a:p>
                      <a:r>
                        <a:rPr lang="en-US" sz="1800" b="1" i="0" kern="1200" dirty="0" smtClean="0">
                          <a:solidFill>
                            <a:schemeClr val="dk1"/>
                          </a:solidFill>
                          <a:effectLst/>
                          <a:latin typeface="+mn-lt"/>
                          <a:ea typeface="+mn-ea"/>
                          <a:cs typeface="+mn-cs"/>
                        </a:rPr>
                        <a:t>Labiodental</a:t>
                      </a:r>
                      <a:r>
                        <a:rPr lang="en-US" sz="1800" b="0" i="0" kern="1200" dirty="0" smtClean="0">
                          <a:solidFill>
                            <a:schemeClr val="dk1"/>
                          </a:solidFill>
                          <a:effectLst/>
                          <a:latin typeface="+mn-lt"/>
                          <a:ea typeface="+mn-ea"/>
                          <a:cs typeface="+mn-cs"/>
                        </a:rPr>
                        <a:t> (lips and teeth) lower lip/upper teeth.</a:t>
                      </a:r>
                    </a:p>
                    <a:p>
                      <a:r>
                        <a:rPr lang="en-US" sz="1800" b="0" i="0" kern="1200" dirty="0" smtClean="0">
                          <a:solidFill>
                            <a:schemeClr val="dk1"/>
                          </a:solidFill>
                          <a:effectLst/>
                          <a:latin typeface="+mn-lt"/>
                          <a:ea typeface="+mn-ea"/>
                          <a:cs typeface="+mn-cs"/>
                        </a:rPr>
                        <a:t>A labiodental sound is produced by placing the upper teeth on the lower lip.</a:t>
                      </a:r>
                      <a:endParaRPr lang="en-US" sz="1800" b="0" i="0" kern="1200" dirty="0">
                        <a:solidFill>
                          <a:schemeClr val="dk1"/>
                        </a:solidFill>
                        <a:effectLst/>
                        <a:latin typeface="+mn-lt"/>
                        <a:ea typeface="+mn-ea"/>
                        <a:cs typeface="+mn-cs"/>
                      </a:endParaRPr>
                    </a:p>
                  </a:txBody>
                  <a:tcPr/>
                </a:tc>
                <a:tc>
                  <a:txBody>
                    <a:bodyPr/>
                    <a:lstStyle/>
                    <a:p>
                      <a:r>
                        <a:rPr lang="en-US" sz="1800" b="0" i="0" kern="1200" dirty="0" smtClean="0">
                          <a:solidFill>
                            <a:schemeClr val="dk1"/>
                          </a:solidFill>
                          <a:effectLst/>
                          <a:latin typeface="+mn-lt"/>
                          <a:ea typeface="+mn-ea"/>
                          <a:cs typeface="+mn-cs"/>
                        </a:rPr>
                        <a:t>There are two labiodental sounds in English:[f] voiceless</a:t>
                      </a:r>
                    </a:p>
                    <a:p>
                      <a:r>
                        <a:rPr lang="en-US" sz="1800" b="0" i="0" kern="1200" dirty="0" smtClean="0">
                          <a:solidFill>
                            <a:schemeClr val="dk1"/>
                          </a:solidFill>
                          <a:effectLst/>
                          <a:latin typeface="+mn-lt"/>
                          <a:ea typeface="+mn-ea"/>
                          <a:cs typeface="+mn-cs"/>
                        </a:rPr>
                        <a:t>[v] voiced</a:t>
                      </a:r>
                      <a:endParaRPr lang="en-US" sz="1800" b="0" i="0" kern="1200" dirty="0">
                        <a:solidFill>
                          <a:schemeClr val="dk1"/>
                        </a:solidFill>
                        <a:effectLst/>
                        <a:latin typeface="+mn-lt"/>
                        <a:ea typeface="+mn-ea"/>
                        <a:cs typeface="+mn-cs"/>
                      </a:endParaRPr>
                    </a:p>
                  </a:txBody>
                  <a:tcPr/>
                </a:tc>
              </a:tr>
              <a:tr h="1385016">
                <a:tc>
                  <a:txBody>
                    <a:bodyPr/>
                    <a:lstStyle/>
                    <a:p>
                      <a:r>
                        <a:rPr lang="en-US" sz="1800" b="1" i="0" kern="1200" dirty="0" smtClean="0">
                          <a:solidFill>
                            <a:schemeClr val="dk1"/>
                          </a:solidFill>
                          <a:effectLst/>
                          <a:latin typeface="+mn-lt"/>
                          <a:ea typeface="+mn-ea"/>
                          <a:cs typeface="+mn-cs"/>
                        </a:rPr>
                        <a:t>Interdental </a:t>
                      </a:r>
                      <a:r>
                        <a:rPr lang="en-US" sz="1800" b="0" i="0" kern="1200" dirty="0" smtClean="0">
                          <a:solidFill>
                            <a:schemeClr val="dk1"/>
                          </a:solidFill>
                          <a:effectLst/>
                          <a:latin typeface="+mn-lt"/>
                          <a:ea typeface="+mn-ea"/>
                          <a:cs typeface="+mn-cs"/>
                        </a:rPr>
                        <a:t>(between the teeth) tongue, upper, and lower teeth.</a:t>
                      </a:r>
                    </a:p>
                    <a:p>
                      <a:r>
                        <a:rPr lang="en-US" sz="1800" b="0" i="0" kern="1200" dirty="0" smtClean="0">
                          <a:solidFill>
                            <a:schemeClr val="dk1"/>
                          </a:solidFill>
                          <a:effectLst/>
                          <a:latin typeface="+mn-lt"/>
                          <a:ea typeface="+mn-ea"/>
                          <a:cs typeface="+mn-cs"/>
                        </a:rPr>
                        <a:t>An interdental sound is produced by putting the tip of the tongue between the upper and the lower teeth.</a:t>
                      </a:r>
                      <a:endParaRPr lang="en-US" sz="1800" b="0" i="0" kern="1200" dirty="0">
                        <a:solidFill>
                          <a:schemeClr val="dk1"/>
                        </a:solidFill>
                        <a:effectLst/>
                        <a:latin typeface="+mn-lt"/>
                        <a:ea typeface="+mn-ea"/>
                        <a:cs typeface="+mn-cs"/>
                      </a:endParaRPr>
                    </a:p>
                  </a:txBody>
                  <a:tcPr/>
                </a:tc>
                <a:tc>
                  <a:txBody>
                    <a:bodyPr/>
                    <a:lstStyle/>
                    <a:p>
                      <a:r>
                        <a:rPr lang="en-US" sz="1800" b="0" i="0" kern="1200" dirty="0" smtClean="0">
                          <a:solidFill>
                            <a:schemeClr val="dk1"/>
                          </a:solidFill>
                          <a:effectLst/>
                          <a:latin typeface="+mn-lt"/>
                          <a:ea typeface="+mn-ea"/>
                          <a:cs typeface="+mn-cs"/>
                        </a:rPr>
                        <a:t>Two sounds in English are </a:t>
                      </a:r>
                      <a:r>
                        <a:rPr lang="en-US" sz="1800" b="0" i="0" kern="1200" dirty="0" err="1" smtClean="0">
                          <a:solidFill>
                            <a:schemeClr val="dk1"/>
                          </a:solidFill>
                          <a:effectLst/>
                          <a:latin typeface="+mn-lt"/>
                          <a:ea typeface="+mn-ea"/>
                          <a:cs typeface="+mn-cs"/>
                        </a:rPr>
                        <a:t>Interndental</a:t>
                      </a:r>
                      <a:r>
                        <a:rPr lang="en-US" sz="1800" b="0" i="0" kern="1200" dirty="0" smtClean="0">
                          <a:solidFill>
                            <a:schemeClr val="dk1"/>
                          </a:solidFill>
                          <a:effectLst/>
                          <a:latin typeface="+mn-lt"/>
                          <a:ea typeface="+mn-ea"/>
                          <a:cs typeface="+mn-cs"/>
                        </a:rPr>
                        <a:t> sounds:[θ] voiceless (</a:t>
                      </a:r>
                      <a:r>
                        <a:rPr lang="en-US" sz="1800" b="0" i="1" kern="1200" dirty="0" smtClean="0">
                          <a:solidFill>
                            <a:schemeClr val="dk1"/>
                          </a:solidFill>
                          <a:effectLst/>
                          <a:latin typeface="+mn-lt"/>
                          <a:ea typeface="+mn-ea"/>
                          <a:cs typeface="+mn-cs"/>
                        </a:rPr>
                        <a:t>thin</a:t>
                      </a:r>
                      <a:r>
                        <a:rPr lang="en-US" sz="1800" b="0" i="0" kern="1200" dirty="0" smtClean="0">
                          <a:solidFill>
                            <a:schemeClr val="dk1"/>
                          </a:solidFill>
                          <a:effectLst/>
                          <a:latin typeface="+mn-lt"/>
                          <a:ea typeface="+mn-ea"/>
                          <a:cs typeface="+mn-cs"/>
                        </a:rPr>
                        <a:t>)</a:t>
                      </a:r>
                    </a:p>
                    <a:p>
                      <a:r>
                        <a:rPr lang="en-US" sz="1800" b="0" i="0" kern="1200" dirty="0" smtClean="0">
                          <a:solidFill>
                            <a:schemeClr val="dk1"/>
                          </a:solidFill>
                          <a:effectLst/>
                          <a:latin typeface="+mn-lt"/>
                          <a:ea typeface="+mn-ea"/>
                          <a:cs typeface="+mn-cs"/>
                        </a:rPr>
                        <a:t>[ð] voiced (</a:t>
                      </a:r>
                      <a:r>
                        <a:rPr lang="en-US" sz="1800" b="0" i="1" kern="1200" dirty="0" smtClean="0">
                          <a:solidFill>
                            <a:schemeClr val="dk1"/>
                          </a:solidFill>
                          <a:effectLst/>
                          <a:latin typeface="+mn-lt"/>
                          <a:ea typeface="+mn-ea"/>
                          <a:cs typeface="+mn-cs"/>
                        </a:rPr>
                        <a:t>then</a:t>
                      </a:r>
                      <a:r>
                        <a:rPr lang="en-US" sz="1800" b="0" i="0" kern="1200" dirty="0" smtClean="0">
                          <a:solidFill>
                            <a:schemeClr val="dk1"/>
                          </a:solidFill>
                          <a:effectLst/>
                          <a:latin typeface="+mn-lt"/>
                          <a:ea typeface="+mn-ea"/>
                          <a:cs typeface="+mn-cs"/>
                        </a:rPr>
                        <a:t>)</a:t>
                      </a:r>
                      <a:endParaRPr lang="en-US" sz="1800" b="0" i="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497256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667470190"/>
              </p:ext>
            </p:extLst>
          </p:nvPr>
        </p:nvGraphicFramePr>
        <p:xfrm>
          <a:off x="838200" y="965201"/>
          <a:ext cx="10515600" cy="5592286"/>
        </p:xfrm>
        <a:graphic>
          <a:graphicData uri="http://schemas.openxmlformats.org/drawingml/2006/table">
            <a:tbl>
              <a:tblPr firstRow="1" bandRow="1">
                <a:tableStyleId>{5C22544A-7EE6-4342-B048-85BDC9FD1C3A}</a:tableStyleId>
              </a:tblPr>
              <a:tblGrid>
                <a:gridCol w="5257800"/>
                <a:gridCol w="5257800"/>
              </a:tblGrid>
              <a:tr h="1067804">
                <a:tc>
                  <a:txBody>
                    <a:bodyPr/>
                    <a:lstStyle/>
                    <a:p>
                      <a:pPr marL="0" marR="0" indent="0">
                        <a:lnSpc>
                          <a:spcPct val="115000"/>
                        </a:lnSpc>
                      </a:pPr>
                      <a:r>
                        <a:rPr lang="en-US" sz="1600">
                          <a:effectLst/>
                        </a:rPr>
                        <a:t>Dental (teeth) tongue tip and upper teeth</a:t>
                      </a:r>
                    </a:p>
                    <a:p>
                      <a:pPr marL="0" marR="0" indent="0">
                        <a:lnSpc>
                          <a:spcPct val="115000"/>
                        </a:lnSpc>
                      </a:pPr>
                      <a:r>
                        <a:rPr lang="en-US" sz="1600">
                          <a:effectLst/>
                        </a:rPr>
                        <a:t>A dental sound is produced by placing the blade of the tongue on the back side of the upper teeth.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nSpc>
                          <a:spcPct val="115000"/>
                        </a:lnSpc>
                      </a:pPr>
                      <a:r>
                        <a:rPr lang="en-US" sz="1600">
                          <a:effectLst/>
                        </a:rPr>
                        <a:t>Dental sounds are not typical of American English.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r>
              <a:tr h="2407869">
                <a:tc>
                  <a:txBody>
                    <a:bodyPr/>
                    <a:lstStyle/>
                    <a:p>
                      <a:pPr marL="0" marR="0" indent="0">
                        <a:lnSpc>
                          <a:spcPct val="115000"/>
                        </a:lnSpc>
                      </a:pPr>
                      <a:r>
                        <a:rPr lang="en-US" sz="1600" dirty="0">
                          <a:effectLst/>
                        </a:rPr>
                        <a:t>Alveolar (the alveolar ridge) tongue tip and alveolar ridge</a:t>
                      </a:r>
                    </a:p>
                    <a:p>
                      <a:pPr marL="0" marR="0" indent="0">
                        <a:lnSpc>
                          <a:spcPct val="115000"/>
                        </a:lnSpc>
                      </a:pPr>
                      <a:r>
                        <a:rPr lang="en-US" sz="1600" dirty="0">
                          <a:effectLst/>
                        </a:rPr>
                        <a:t>An alveolar sound is produced by placing the tongue tip on or just in front of the alveolar ridge (the bump behind the upper teeth). In the case of [ɹ] the tongue tip is close to but not actually touching the alveolar ridge.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nSpc>
                          <a:spcPct val="115000"/>
                        </a:lnSpc>
                      </a:pPr>
                      <a:r>
                        <a:rPr lang="en-US" sz="1600">
                          <a:effectLst/>
                        </a:rPr>
                        <a:t>There are several sounds in English that are alveolar sounds[d] voiced:</a:t>
                      </a:r>
                    </a:p>
                    <a:p>
                      <a:pPr marL="0" marR="0" indent="0">
                        <a:lnSpc>
                          <a:spcPct val="115000"/>
                        </a:lnSpc>
                      </a:pPr>
                      <a:r>
                        <a:rPr lang="en-US" sz="1600">
                          <a:effectLst/>
                        </a:rPr>
                        <a:t>[z] voiced</a:t>
                      </a:r>
                    </a:p>
                    <a:p>
                      <a:pPr marL="0" marR="0" indent="0">
                        <a:lnSpc>
                          <a:spcPct val="115000"/>
                        </a:lnSpc>
                      </a:pPr>
                      <a:r>
                        <a:rPr lang="en-US" sz="1600">
                          <a:effectLst/>
                        </a:rPr>
                        <a:t>[l] voiced</a:t>
                      </a:r>
                    </a:p>
                    <a:p>
                      <a:pPr marL="0" marR="0" indent="0">
                        <a:lnSpc>
                          <a:spcPct val="115000"/>
                        </a:lnSpc>
                      </a:pPr>
                      <a:r>
                        <a:rPr lang="en-US" sz="1600">
                          <a:effectLst/>
                        </a:rPr>
                        <a:t>[n] voiced</a:t>
                      </a:r>
                    </a:p>
                    <a:p>
                      <a:pPr marL="0" marR="0" indent="0">
                        <a:lnSpc>
                          <a:spcPct val="115000"/>
                        </a:lnSpc>
                      </a:pPr>
                      <a:r>
                        <a:rPr lang="en-US" sz="1600">
                          <a:effectLst/>
                        </a:rPr>
                        <a:t>[ɹ] voiced</a:t>
                      </a:r>
                    </a:p>
                    <a:p>
                      <a:pPr marL="0" marR="0" indent="0">
                        <a:lnSpc>
                          <a:spcPct val="115000"/>
                        </a:lnSpc>
                      </a:pPr>
                      <a:r>
                        <a:rPr lang="en-US" sz="1600">
                          <a:effectLst/>
                        </a:rPr>
                        <a:t>[t] voiceless</a:t>
                      </a:r>
                    </a:p>
                    <a:p>
                      <a:pPr marL="0" marR="0" indent="0">
                        <a:lnSpc>
                          <a:spcPct val="115000"/>
                        </a:lnSpc>
                      </a:pPr>
                      <a:r>
                        <a:rPr lang="en-US" sz="1600">
                          <a:effectLst/>
                        </a:rPr>
                        <a:t>[s] voiceless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r>
              <a:tr h="2116613">
                <a:tc>
                  <a:txBody>
                    <a:bodyPr/>
                    <a:lstStyle/>
                    <a:p>
                      <a:pPr marL="0" marR="0" indent="0">
                        <a:lnSpc>
                          <a:spcPct val="115000"/>
                        </a:lnSpc>
                      </a:pPr>
                      <a:r>
                        <a:rPr lang="en-US" sz="1600">
                          <a:effectLst/>
                        </a:rPr>
                        <a:t>Palatoalveolar (hard palate and alveolar ridge) tongue blade and hard palate. These sounds are also called alveopalatal or post alveolar.</a:t>
                      </a:r>
                    </a:p>
                    <a:p>
                      <a:pPr marL="0" marR="0" indent="0">
                        <a:lnSpc>
                          <a:spcPct val="115000"/>
                        </a:lnSpc>
                      </a:pPr>
                      <a:r>
                        <a:rPr lang="en-US" sz="1600">
                          <a:effectLst/>
                        </a:rPr>
                        <a:t>A palatoalveolar sound is produced by placing the tongue blade close to the hard palate behind the alveolar ridge. The tongue tip may feel as if it is just barely behind the alveolar ridge.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nSpc>
                          <a:spcPct val="115000"/>
                        </a:lnSpc>
                      </a:pPr>
                      <a:r>
                        <a:rPr lang="en-US" sz="1600" dirty="0">
                          <a:effectLst/>
                        </a:rPr>
                        <a:t>There are two </a:t>
                      </a:r>
                      <a:r>
                        <a:rPr lang="en-US" sz="1600" dirty="0" err="1">
                          <a:effectLst/>
                        </a:rPr>
                        <a:t>palatoalveolar</a:t>
                      </a:r>
                      <a:r>
                        <a:rPr lang="en-US" sz="1600" dirty="0">
                          <a:effectLst/>
                        </a:rPr>
                        <a:t> sounds in English:</a:t>
                      </a:r>
                    </a:p>
                    <a:p>
                      <a:pPr marL="0" marR="0" indent="0">
                        <a:lnSpc>
                          <a:spcPct val="115000"/>
                        </a:lnSpc>
                      </a:pPr>
                      <a:r>
                        <a:rPr lang="en-US" sz="1600" dirty="0">
                          <a:effectLst/>
                        </a:rPr>
                        <a:t>[ʃ] voiceless (</a:t>
                      </a:r>
                      <a:r>
                        <a:rPr lang="en-US" sz="1600" u="sng" dirty="0">
                          <a:effectLst/>
                        </a:rPr>
                        <a:t>sh</a:t>
                      </a:r>
                      <a:r>
                        <a:rPr lang="en-US" sz="1600" dirty="0">
                          <a:effectLst/>
                        </a:rPr>
                        <a:t>in)</a:t>
                      </a:r>
                    </a:p>
                    <a:p>
                      <a:pPr marL="0" marR="0" indent="0">
                        <a:lnSpc>
                          <a:spcPct val="115000"/>
                        </a:lnSpc>
                      </a:pPr>
                      <a:r>
                        <a:rPr lang="en-US" sz="1600" dirty="0">
                          <a:effectLst/>
                        </a:rPr>
                        <a:t>[ʒ] voiced (a</a:t>
                      </a:r>
                      <a:r>
                        <a:rPr lang="en-US" sz="1600" u="sng" dirty="0">
                          <a:effectLst/>
                        </a:rPr>
                        <a:t>z</a:t>
                      </a:r>
                      <a:r>
                        <a:rPr lang="en-US" sz="1600" dirty="0">
                          <a:effectLst/>
                        </a:rPr>
                        <a: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6951599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460234"/>
              </p:ext>
            </p:extLst>
          </p:nvPr>
        </p:nvGraphicFramePr>
        <p:xfrm>
          <a:off x="838200" y="1485900"/>
          <a:ext cx="10515600" cy="4203699"/>
        </p:xfrm>
        <a:graphic>
          <a:graphicData uri="http://schemas.openxmlformats.org/drawingml/2006/table">
            <a:tbl>
              <a:tblPr firstRow="1" bandRow="1">
                <a:tableStyleId>{5C22544A-7EE6-4342-B048-85BDC9FD1C3A}</a:tableStyleId>
              </a:tblPr>
              <a:tblGrid>
                <a:gridCol w="5257800"/>
                <a:gridCol w="5257800"/>
              </a:tblGrid>
              <a:tr h="1349572">
                <a:tc>
                  <a:txBody>
                    <a:bodyPr/>
                    <a:lstStyle/>
                    <a:p>
                      <a:r>
                        <a:rPr lang="en-US" dirty="0" smtClean="0">
                          <a:solidFill>
                            <a:sysClr val="windowText" lastClr="000000"/>
                          </a:solidFill>
                        </a:rPr>
                        <a:t>Palatal (hard palate) tongue body and hard palate</a:t>
                      </a:r>
                    </a:p>
                    <a:p>
                      <a:endParaRPr lang="en-US" dirty="0" smtClean="0">
                        <a:solidFill>
                          <a:sysClr val="windowText" lastClr="000000"/>
                        </a:solidFill>
                      </a:endParaRPr>
                    </a:p>
                    <a:p>
                      <a:r>
                        <a:rPr lang="en-US" dirty="0" smtClean="0">
                          <a:solidFill>
                            <a:sysClr val="windowText" lastClr="000000"/>
                          </a:solidFill>
                        </a:rPr>
                        <a:t>A palatal sound is made by bringing the tongue body up close to the hard palate.</a:t>
                      </a:r>
                      <a:endParaRPr lang="en-US" dirty="0">
                        <a:solidFill>
                          <a:sysClr val="windowText" lastClr="000000"/>
                        </a:solidFill>
                      </a:endParaRPr>
                    </a:p>
                  </a:txBody>
                  <a:tcPr>
                    <a:solidFill>
                      <a:schemeClr val="accent1">
                        <a:lumMod val="20000"/>
                        <a:lumOff val="80000"/>
                      </a:schemeClr>
                    </a:solidFill>
                  </a:tcPr>
                </a:tc>
                <a:tc>
                  <a:txBody>
                    <a:bodyPr/>
                    <a:lstStyle/>
                    <a:p>
                      <a:r>
                        <a:rPr lang="en-US" dirty="0" smtClean="0">
                          <a:solidFill>
                            <a:schemeClr val="tx1"/>
                          </a:solidFill>
                        </a:rPr>
                        <a:t>English has one clear palatal sound [j] voiced (you)</a:t>
                      </a:r>
                    </a:p>
                    <a:p>
                      <a:endParaRPr lang="en-US" dirty="0" smtClean="0">
                        <a:solidFill>
                          <a:schemeClr val="tx1"/>
                        </a:solidFill>
                      </a:endParaRPr>
                    </a:p>
                    <a:p>
                      <a:r>
                        <a:rPr lang="en-US" dirty="0" smtClean="0">
                          <a:solidFill>
                            <a:schemeClr val="tx1"/>
                          </a:solidFill>
                        </a:rPr>
                        <a:t>Some linguists and textbook authors consider the [ʃ] and [ʒ] palatal, not </a:t>
                      </a:r>
                      <a:r>
                        <a:rPr lang="en-US" dirty="0" err="1" smtClean="0">
                          <a:solidFill>
                            <a:schemeClr val="tx1"/>
                          </a:solidFill>
                        </a:rPr>
                        <a:t>palatoalveolar</a:t>
                      </a:r>
                      <a:r>
                        <a:rPr lang="en-US" dirty="0" smtClean="0">
                          <a:solidFill>
                            <a:schemeClr val="tx1"/>
                          </a:solidFill>
                        </a:rPr>
                        <a:t>.</a:t>
                      </a:r>
                      <a:endParaRPr lang="en-US" dirty="0">
                        <a:solidFill>
                          <a:schemeClr val="tx1"/>
                        </a:solidFill>
                      </a:endParaRPr>
                    </a:p>
                  </a:txBody>
                  <a:tcPr>
                    <a:solidFill>
                      <a:schemeClr val="accent1">
                        <a:lumMod val="20000"/>
                        <a:lumOff val="80000"/>
                      </a:schemeClr>
                    </a:solidFill>
                  </a:tcPr>
                </a:tc>
              </a:tr>
              <a:tr h="1349572">
                <a:tc>
                  <a:txBody>
                    <a:bodyPr/>
                    <a:lstStyle/>
                    <a:p>
                      <a:r>
                        <a:rPr lang="en-US" sz="1800" b="1" i="0" kern="1200" dirty="0" smtClean="0">
                          <a:solidFill>
                            <a:schemeClr val="dk1"/>
                          </a:solidFill>
                          <a:effectLst/>
                          <a:latin typeface="+mn-lt"/>
                          <a:ea typeface="+mn-ea"/>
                          <a:cs typeface="+mn-cs"/>
                        </a:rPr>
                        <a:t>Velar</a:t>
                      </a:r>
                      <a:r>
                        <a:rPr lang="en-US" sz="1800" b="0" i="0" kern="1200" dirty="0" smtClean="0">
                          <a:solidFill>
                            <a:schemeClr val="dk1"/>
                          </a:solidFill>
                          <a:effectLst/>
                          <a:latin typeface="+mn-lt"/>
                          <a:ea typeface="+mn-ea"/>
                          <a:cs typeface="+mn-cs"/>
                        </a:rPr>
                        <a:t> (velum or soft palate) tongue back and soft palate.</a:t>
                      </a:r>
                    </a:p>
                    <a:p>
                      <a:r>
                        <a:rPr lang="en-US" sz="1800" b="0" i="0" kern="1200" dirty="0" smtClean="0">
                          <a:solidFill>
                            <a:schemeClr val="dk1"/>
                          </a:solidFill>
                          <a:effectLst/>
                          <a:latin typeface="+mn-lt"/>
                          <a:ea typeface="+mn-ea"/>
                          <a:cs typeface="+mn-cs"/>
                        </a:rPr>
                        <a:t>A velar sound is produce by bringing the tongue back up close to or </a:t>
                      </a:r>
                      <a:r>
                        <a:rPr lang="en-US" sz="1800" b="0" i="0" kern="1200" dirty="0" err="1" smtClean="0">
                          <a:solidFill>
                            <a:schemeClr val="dk1"/>
                          </a:solidFill>
                          <a:effectLst/>
                          <a:latin typeface="+mn-lt"/>
                          <a:ea typeface="+mn-ea"/>
                          <a:cs typeface="+mn-cs"/>
                        </a:rPr>
                        <a:t>incontact</a:t>
                      </a:r>
                      <a:r>
                        <a:rPr lang="en-US" sz="1800" b="0" i="0" kern="1200" dirty="0" smtClean="0">
                          <a:solidFill>
                            <a:schemeClr val="dk1"/>
                          </a:solidFill>
                          <a:effectLst/>
                          <a:latin typeface="+mn-lt"/>
                          <a:ea typeface="+mn-ea"/>
                          <a:cs typeface="+mn-cs"/>
                        </a:rPr>
                        <a:t> with the soft palate.</a:t>
                      </a:r>
                    </a:p>
                  </a:txBody>
                  <a:tcPr/>
                </a:tc>
                <a:tc>
                  <a:txBody>
                    <a:bodyPr/>
                    <a:lstStyle/>
                    <a:p>
                      <a:r>
                        <a:rPr lang="en-US" sz="1800" b="0" i="0" kern="1200" dirty="0" smtClean="0">
                          <a:solidFill>
                            <a:schemeClr val="dk1"/>
                          </a:solidFill>
                          <a:effectLst/>
                          <a:latin typeface="+mn-lt"/>
                          <a:ea typeface="+mn-ea"/>
                          <a:cs typeface="+mn-cs"/>
                        </a:rPr>
                        <a:t>There are three velar sounds in English:</a:t>
                      </a:r>
                    </a:p>
                    <a:p>
                      <a:r>
                        <a:rPr lang="en-US" sz="1800" b="0" i="0" kern="1200" dirty="0" smtClean="0">
                          <a:solidFill>
                            <a:schemeClr val="dk1"/>
                          </a:solidFill>
                          <a:effectLst/>
                          <a:latin typeface="+mn-lt"/>
                          <a:ea typeface="+mn-ea"/>
                          <a:cs typeface="+mn-cs"/>
                        </a:rPr>
                        <a:t>[k] voiceless</a:t>
                      </a:r>
                    </a:p>
                    <a:p>
                      <a:r>
                        <a:rPr lang="en-US" sz="1800" b="0" i="0" kern="1200" dirty="0" smtClean="0">
                          <a:solidFill>
                            <a:schemeClr val="dk1"/>
                          </a:solidFill>
                          <a:effectLst/>
                          <a:latin typeface="+mn-lt"/>
                          <a:ea typeface="+mn-ea"/>
                          <a:cs typeface="+mn-cs"/>
                        </a:rPr>
                        <a:t>[g] voiced</a:t>
                      </a:r>
                    </a:p>
                    <a:p>
                      <a:r>
                        <a:rPr lang="en-US" sz="1800" b="0" i="0" kern="1200" dirty="0" smtClean="0">
                          <a:solidFill>
                            <a:schemeClr val="dk1"/>
                          </a:solidFill>
                          <a:effectLst/>
                          <a:latin typeface="+mn-lt"/>
                          <a:ea typeface="+mn-ea"/>
                          <a:cs typeface="+mn-cs"/>
                        </a:rPr>
                        <a:t>[ŋ] voiced (</a:t>
                      </a:r>
                      <a:r>
                        <a:rPr lang="en-US" sz="1800" b="0" i="1" kern="1200" dirty="0" smtClean="0">
                          <a:solidFill>
                            <a:schemeClr val="dk1"/>
                          </a:solidFill>
                          <a:effectLst/>
                          <a:latin typeface="+mn-lt"/>
                          <a:ea typeface="+mn-ea"/>
                          <a:cs typeface="+mn-cs"/>
                        </a:rPr>
                        <a:t>si</a:t>
                      </a:r>
                      <a:r>
                        <a:rPr lang="en-US" sz="1800" b="0" i="1" u="sng" kern="1200" dirty="0" smtClean="0">
                          <a:solidFill>
                            <a:schemeClr val="dk1"/>
                          </a:solidFill>
                          <a:effectLst/>
                          <a:latin typeface="+mn-lt"/>
                          <a:ea typeface="+mn-ea"/>
                          <a:cs typeface="+mn-cs"/>
                        </a:rPr>
                        <a:t>ng</a:t>
                      </a:r>
                      <a:r>
                        <a:rPr lang="en-US" sz="1800" b="0" i="0" kern="1200" dirty="0" smtClean="0">
                          <a:solidFill>
                            <a:schemeClr val="dk1"/>
                          </a:solidFill>
                          <a:effectLst/>
                          <a:latin typeface="+mn-lt"/>
                          <a:ea typeface="+mn-ea"/>
                          <a:cs typeface="+mn-cs"/>
                        </a:rPr>
                        <a:t>)</a:t>
                      </a:r>
                      <a:endParaRPr lang="en-US" sz="1800" b="0" i="0" kern="1200" dirty="0">
                        <a:solidFill>
                          <a:schemeClr val="dk1"/>
                        </a:solidFill>
                        <a:effectLst/>
                        <a:latin typeface="+mn-lt"/>
                        <a:ea typeface="+mn-ea"/>
                        <a:cs typeface="+mn-cs"/>
                      </a:endParaRPr>
                    </a:p>
                  </a:txBody>
                  <a:tcPr/>
                </a:tc>
              </a:tr>
              <a:tr h="1504555">
                <a:tc>
                  <a:txBody>
                    <a:bodyPr/>
                    <a:lstStyle/>
                    <a:p>
                      <a:r>
                        <a:rPr lang="en-US" sz="1800" b="1" i="0" kern="1200" dirty="0" smtClean="0">
                          <a:solidFill>
                            <a:schemeClr val="dk1"/>
                          </a:solidFill>
                          <a:effectLst/>
                          <a:latin typeface="+mn-lt"/>
                          <a:ea typeface="+mn-ea"/>
                          <a:cs typeface="+mn-cs"/>
                        </a:rPr>
                        <a:t>Uvular</a:t>
                      </a:r>
                      <a:r>
                        <a:rPr lang="en-US" sz="1800" b="0" i="0" kern="1200" dirty="0" smtClean="0">
                          <a:solidFill>
                            <a:schemeClr val="dk1"/>
                          </a:solidFill>
                          <a:effectLst/>
                          <a:latin typeface="+mn-lt"/>
                          <a:ea typeface="+mn-ea"/>
                          <a:cs typeface="+mn-cs"/>
                        </a:rPr>
                        <a:t> (uvula, the thing that hangs down in the back of your throat) tongue back and back end flap of soft palate.</a:t>
                      </a:r>
                    </a:p>
                    <a:p>
                      <a:r>
                        <a:rPr lang="en-US" sz="1800" b="0" i="0" kern="1200" dirty="0" smtClean="0">
                          <a:solidFill>
                            <a:schemeClr val="dk1"/>
                          </a:solidFill>
                          <a:effectLst/>
                          <a:latin typeface="+mn-lt"/>
                          <a:ea typeface="+mn-ea"/>
                          <a:cs typeface="+mn-cs"/>
                        </a:rPr>
                        <a:t>A uvular sound is produced by bringing the tongue back in contact with the uvula</a:t>
                      </a:r>
                      <a:endParaRPr lang="en-US" sz="1800" b="0" i="0" kern="1200" dirty="0">
                        <a:solidFill>
                          <a:schemeClr val="dk1"/>
                        </a:solidFill>
                        <a:effectLst/>
                        <a:latin typeface="+mn-lt"/>
                        <a:ea typeface="+mn-ea"/>
                        <a:cs typeface="+mn-cs"/>
                      </a:endParaRPr>
                    </a:p>
                  </a:txBody>
                  <a:tcPr/>
                </a:tc>
                <a:tc>
                  <a:txBody>
                    <a:bodyPr/>
                    <a:lstStyle/>
                    <a:p>
                      <a:r>
                        <a:rPr lang="en-US" sz="1800" b="0" i="0" kern="1200" dirty="0" smtClean="0">
                          <a:solidFill>
                            <a:schemeClr val="dk1"/>
                          </a:solidFill>
                          <a:effectLst/>
                          <a:latin typeface="+mn-lt"/>
                          <a:ea typeface="+mn-ea"/>
                          <a:cs typeface="+mn-cs"/>
                        </a:rPr>
                        <a:t>There are no uvular sounds in English, but German, French, and Arabic all have some:</a:t>
                      </a:r>
                    </a:p>
                    <a:p>
                      <a:r>
                        <a:rPr lang="en-US" sz="1800" b="0" i="0" kern="1200" dirty="0" smtClean="0">
                          <a:solidFill>
                            <a:schemeClr val="dk1"/>
                          </a:solidFill>
                          <a:effectLst/>
                          <a:latin typeface="+mn-lt"/>
                          <a:ea typeface="+mn-ea"/>
                          <a:cs typeface="+mn-cs"/>
                        </a:rPr>
                        <a:t>[ʁ] German pronunciation for </a:t>
                      </a:r>
                      <a:r>
                        <a:rPr lang="en-US" sz="1800" b="0" i="1" kern="1200" dirty="0" smtClean="0">
                          <a:solidFill>
                            <a:schemeClr val="dk1"/>
                          </a:solidFill>
                          <a:effectLst/>
                          <a:latin typeface="+mn-lt"/>
                          <a:ea typeface="+mn-ea"/>
                          <a:cs typeface="+mn-cs"/>
                        </a:rPr>
                        <a:t>r</a:t>
                      </a:r>
                      <a:r>
                        <a:rPr lang="en-US" sz="1800" b="0" i="0" kern="1200" dirty="0" smtClean="0">
                          <a:solidFill>
                            <a:schemeClr val="dk1"/>
                          </a:solidFill>
                          <a:effectLst/>
                          <a:latin typeface="+mn-lt"/>
                          <a:ea typeface="+mn-ea"/>
                          <a:cs typeface="+mn-cs"/>
                        </a:rPr>
                        <a:t>, French pronunciation for </a:t>
                      </a:r>
                      <a:r>
                        <a:rPr lang="en-US" sz="1800" b="0" i="1" kern="1200" dirty="0" smtClean="0">
                          <a:solidFill>
                            <a:schemeClr val="dk1"/>
                          </a:solidFill>
                          <a:effectLst/>
                          <a:latin typeface="+mn-lt"/>
                          <a:ea typeface="+mn-ea"/>
                          <a:cs typeface="+mn-cs"/>
                        </a:rPr>
                        <a:t>r</a:t>
                      </a:r>
                      <a:r>
                        <a:rPr lang="en-US" sz="1800" b="0" i="0" kern="1200" dirty="0" smtClean="0">
                          <a:solidFill>
                            <a:schemeClr val="dk1"/>
                          </a:solidFill>
                          <a:effectLst/>
                          <a:latin typeface="+mn-lt"/>
                          <a:ea typeface="+mn-ea"/>
                          <a:cs typeface="+mn-cs"/>
                        </a:rPr>
                        <a:t>, Arabic pronunciation for the letter </a:t>
                      </a:r>
                      <a:r>
                        <a:rPr lang="en-US" sz="1800" b="0" i="1" kern="1200" dirty="0" err="1" smtClean="0">
                          <a:solidFill>
                            <a:schemeClr val="dk1"/>
                          </a:solidFill>
                          <a:effectLst/>
                          <a:latin typeface="+mn-lt"/>
                          <a:ea typeface="+mn-ea"/>
                          <a:cs typeface="+mn-cs"/>
                        </a:rPr>
                        <a:t>ghain</a:t>
                      </a:r>
                      <a:r>
                        <a:rPr lang="en-US" sz="1800" b="0" i="1" kern="1200" dirty="0" smtClean="0">
                          <a:solidFill>
                            <a:schemeClr val="dk1"/>
                          </a:solidFill>
                          <a:effectLst/>
                          <a:latin typeface="+mn-lt"/>
                          <a:ea typeface="+mn-ea"/>
                          <a:cs typeface="+mn-cs"/>
                        </a:rPr>
                        <a:t> </a:t>
                      </a:r>
                      <a:endParaRPr lang="en-US" sz="1800" b="0" i="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5956780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2737502"/>
              </p:ext>
            </p:extLst>
          </p:nvPr>
        </p:nvGraphicFramePr>
        <p:xfrm>
          <a:off x="838200" y="2095499"/>
          <a:ext cx="10515600" cy="3474720"/>
        </p:xfrm>
        <a:graphic>
          <a:graphicData uri="http://schemas.openxmlformats.org/drawingml/2006/table">
            <a:tbl>
              <a:tblPr firstRow="1" bandRow="1">
                <a:tableStyleId>{5C22544A-7EE6-4342-B048-85BDC9FD1C3A}</a:tableStyleId>
              </a:tblPr>
              <a:tblGrid>
                <a:gridCol w="5257800"/>
                <a:gridCol w="5257800"/>
              </a:tblGrid>
              <a:tr h="1212850">
                <a:tc>
                  <a:txBody>
                    <a:bodyPr/>
                    <a:lstStyle/>
                    <a:p>
                      <a:r>
                        <a:rPr lang="en-US" sz="1800" b="1" i="0" kern="1200" dirty="0" smtClean="0">
                          <a:solidFill>
                            <a:schemeClr val="tx1"/>
                          </a:solidFill>
                          <a:effectLst/>
                          <a:latin typeface="+mn-lt"/>
                          <a:ea typeface="+mn-ea"/>
                          <a:cs typeface="+mn-cs"/>
                        </a:rPr>
                        <a:t>Pharyngeal</a:t>
                      </a:r>
                      <a:r>
                        <a:rPr lang="en-US" sz="1800" b="0" i="0" kern="1200" dirty="0" smtClean="0">
                          <a:solidFill>
                            <a:schemeClr val="tx1"/>
                          </a:solidFill>
                          <a:effectLst/>
                          <a:latin typeface="+mn-lt"/>
                          <a:ea typeface="+mn-ea"/>
                          <a:cs typeface="+mn-cs"/>
                        </a:rPr>
                        <a:t> (pharynx) tongue root and back of pharyngeal wall</a:t>
                      </a:r>
                    </a:p>
                    <a:p>
                      <a:r>
                        <a:rPr lang="en-US" sz="1800" b="0" i="0" kern="1200" dirty="0" smtClean="0">
                          <a:solidFill>
                            <a:schemeClr val="tx1"/>
                          </a:solidFill>
                          <a:effectLst/>
                          <a:latin typeface="+mn-lt"/>
                          <a:ea typeface="+mn-ea"/>
                          <a:cs typeface="+mn-cs"/>
                        </a:rPr>
                        <a:t>A pharyngeal sound is made by bringing the tongue root close to the back of the throat.</a:t>
                      </a:r>
                    </a:p>
                    <a:p>
                      <a:endParaRPr lang="en-US"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There are no pharyngeal sounds in English, but Arabic has some.</a:t>
                      </a:r>
                    </a:p>
                    <a:p>
                      <a:r>
                        <a:rPr lang="en-US" b="0" dirty="0" smtClean="0">
                          <a:solidFill>
                            <a:schemeClr val="tx1"/>
                          </a:solidFill>
                        </a:rPr>
                        <a:t>[ħ] in Arabic is a kind of h sound that seems like you are steaming up your glasses to clean them.</a:t>
                      </a:r>
                      <a:endParaRPr lang="en-US" b="0" dirty="0">
                        <a:solidFill>
                          <a:schemeClr val="tx1"/>
                        </a:solidFill>
                      </a:endParaRPr>
                    </a:p>
                  </a:txBody>
                  <a:tcPr>
                    <a:solidFill>
                      <a:schemeClr val="accent1">
                        <a:lumMod val="40000"/>
                        <a:lumOff val="60000"/>
                      </a:schemeClr>
                    </a:solidFill>
                  </a:tcPr>
                </a:tc>
              </a:tr>
              <a:tr h="1212850">
                <a:tc>
                  <a:txBody>
                    <a:bodyPr/>
                    <a:lstStyle/>
                    <a:p>
                      <a:r>
                        <a:rPr lang="en-US" sz="1800" b="1" i="0" kern="1200" dirty="0" smtClean="0">
                          <a:solidFill>
                            <a:schemeClr val="dk1"/>
                          </a:solidFill>
                          <a:effectLst/>
                          <a:latin typeface="+mn-lt"/>
                          <a:ea typeface="+mn-ea"/>
                          <a:cs typeface="+mn-cs"/>
                        </a:rPr>
                        <a:t>Glottal</a:t>
                      </a:r>
                      <a:r>
                        <a:rPr lang="en-US" sz="1800" b="0" i="0" kern="1200" dirty="0" smtClean="0">
                          <a:solidFill>
                            <a:schemeClr val="dk1"/>
                          </a:solidFill>
                          <a:effectLst/>
                          <a:latin typeface="+mn-lt"/>
                          <a:ea typeface="+mn-ea"/>
                          <a:cs typeface="+mn-cs"/>
                        </a:rPr>
                        <a:t> (vocal folds)</a:t>
                      </a:r>
                    </a:p>
                    <a:p>
                      <a:r>
                        <a:rPr lang="en-US" sz="1800" b="0" i="0" kern="1200" dirty="0" smtClean="0">
                          <a:solidFill>
                            <a:schemeClr val="dk1"/>
                          </a:solidFill>
                          <a:effectLst/>
                          <a:latin typeface="+mn-lt"/>
                          <a:ea typeface="+mn-ea"/>
                          <a:cs typeface="+mn-cs"/>
                        </a:rPr>
                        <a:t>A glottal sound is produced by moving the vocal folds.</a:t>
                      </a:r>
                      <a:endParaRPr lang="en-US" sz="1800" b="0" i="0" kern="1200" dirty="0">
                        <a:solidFill>
                          <a:schemeClr val="dk1"/>
                        </a:solidFill>
                        <a:effectLst/>
                        <a:latin typeface="+mn-lt"/>
                        <a:ea typeface="+mn-ea"/>
                        <a:cs typeface="+mn-cs"/>
                      </a:endParaRPr>
                    </a:p>
                  </a:txBody>
                  <a:tcPr/>
                </a:tc>
                <a:tc>
                  <a:txBody>
                    <a:bodyPr/>
                    <a:lstStyle/>
                    <a:p>
                      <a:r>
                        <a:rPr lang="en-US" sz="1800" b="0" i="0" kern="1200" dirty="0" smtClean="0">
                          <a:solidFill>
                            <a:schemeClr val="dk1"/>
                          </a:solidFill>
                          <a:effectLst/>
                          <a:latin typeface="+mn-lt"/>
                          <a:ea typeface="+mn-ea"/>
                          <a:cs typeface="+mn-cs"/>
                        </a:rPr>
                        <a:t>English has two glottal sounds. The second sound has no letter to represent it because it is a sound of silence.</a:t>
                      </a:r>
                    </a:p>
                    <a:p>
                      <a:r>
                        <a:rPr lang="en-US" sz="1800" b="0" i="0" kern="1200" dirty="0" smtClean="0">
                          <a:solidFill>
                            <a:schemeClr val="dk1"/>
                          </a:solidFill>
                          <a:effectLst/>
                          <a:latin typeface="+mn-lt"/>
                          <a:ea typeface="+mn-ea"/>
                          <a:cs typeface="+mn-cs"/>
                        </a:rPr>
                        <a:t>[h] voiceless</a:t>
                      </a:r>
                    </a:p>
                    <a:p>
                      <a:r>
                        <a:rPr lang="en-US" sz="1800" b="0" i="0" kern="1200" dirty="0" smtClean="0">
                          <a:solidFill>
                            <a:schemeClr val="dk1"/>
                          </a:solidFill>
                          <a:effectLst/>
                          <a:latin typeface="+mn-lt"/>
                          <a:ea typeface="+mn-ea"/>
                          <a:cs typeface="+mn-cs"/>
                        </a:rPr>
                        <a:t>[ʔ] voiceless (the break between the syllables of uh-oh)</a:t>
                      </a:r>
                    </a:p>
                    <a:p>
                      <a:endParaRPr lang="en-US" dirty="0"/>
                    </a:p>
                  </a:txBody>
                  <a:tcPr/>
                </a:tc>
              </a:tr>
            </a:tbl>
          </a:graphicData>
        </a:graphic>
      </p:graphicFrame>
    </p:spTree>
    <p:extLst>
      <p:ext uri="{BB962C8B-B14F-4D97-AF65-F5344CB8AC3E}">
        <p14:creationId xmlns:p14="http://schemas.microsoft.com/office/powerpoint/2010/main" val="33498051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 </a:t>
            </a:r>
            <a:endParaRPr lang="en-US" dirty="0"/>
          </a:p>
        </p:txBody>
      </p:sp>
      <p:sp>
        <p:nvSpPr>
          <p:cNvPr id="6" name="Content Placeholder 5"/>
          <p:cNvSpPr>
            <a:spLocks noGrp="1"/>
          </p:cNvSpPr>
          <p:nvPr>
            <p:ph idx="1"/>
          </p:nvPr>
        </p:nvSpPr>
        <p:spPr/>
        <p:txBody>
          <a:bodyPr/>
          <a:lstStyle/>
          <a:p>
            <a:r>
              <a:rPr lang="en-US" dirty="0" err="1"/>
              <a:t>Sawczuk</a:t>
            </a:r>
            <a:r>
              <a:rPr lang="en-US" dirty="0"/>
              <a:t>, A., &amp; Mosier, K. M. (2001). Neural control of tongue movement with respect to respiration and swallowing. </a:t>
            </a:r>
            <a:r>
              <a:rPr lang="en-US" i="1" dirty="0"/>
              <a:t>Critical Reviews in Oral Biology &amp; Medicine</a:t>
            </a:r>
            <a:r>
              <a:rPr lang="en-US" dirty="0"/>
              <a:t>, </a:t>
            </a:r>
            <a:r>
              <a:rPr lang="en-US" i="1" dirty="0"/>
              <a:t>12</a:t>
            </a:r>
            <a:r>
              <a:rPr lang="en-US" dirty="0"/>
              <a:t>(1), 18-37</a:t>
            </a:r>
            <a:r>
              <a:rPr lang="en-US" dirty="0" smtClean="0"/>
              <a:t>.</a:t>
            </a:r>
          </a:p>
          <a:p>
            <a:r>
              <a:rPr lang="en-US" dirty="0" err="1"/>
              <a:t>Tasko</a:t>
            </a:r>
            <a:r>
              <a:rPr lang="en-US" dirty="0"/>
              <a:t>, S. M., Kent, R. D., &amp; Westbury, J. R. (2002). Variability in tongue movement kinematics during normal liquid swallowing. </a:t>
            </a:r>
            <a:r>
              <a:rPr lang="en-US" i="1" dirty="0"/>
              <a:t>Dysphagia</a:t>
            </a:r>
            <a:r>
              <a:rPr lang="en-US" dirty="0"/>
              <a:t>, </a:t>
            </a:r>
            <a:r>
              <a:rPr lang="en-US" i="1" dirty="0"/>
              <a:t>17</a:t>
            </a:r>
            <a:r>
              <a:rPr lang="en-US" dirty="0"/>
              <a:t>(2), 126-138</a:t>
            </a:r>
            <a:r>
              <a:rPr lang="en-US" dirty="0" smtClean="0"/>
              <a:t>.</a:t>
            </a:r>
          </a:p>
          <a:p>
            <a:r>
              <a:rPr lang="en-US" dirty="0"/>
              <a:t>Witt, M., &amp; Reutter, K. (2015). Anatomy of the tongue and taste buds. </a:t>
            </a:r>
            <a:r>
              <a:rPr lang="en-US" i="1" dirty="0"/>
              <a:t>Handbook of olfaction and gustation</a:t>
            </a:r>
            <a:r>
              <a:rPr lang="en-US" dirty="0"/>
              <a:t>, 637-664.</a:t>
            </a:r>
          </a:p>
        </p:txBody>
      </p:sp>
    </p:spTree>
    <p:extLst>
      <p:ext uri="{BB962C8B-B14F-4D97-AF65-F5344CB8AC3E}">
        <p14:creationId xmlns:p14="http://schemas.microsoft.com/office/powerpoint/2010/main" val="8829635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Tongue</a:t>
            </a:r>
            <a:endParaRPr lang="en-US" dirty="0"/>
          </a:p>
        </p:txBody>
      </p:sp>
      <p:sp>
        <p:nvSpPr>
          <p:cNvPr id="3" name="Content Placeholder 2"/>
          <p:cNvSpPr>
            <a:spLocks noGrp="1"/>
          </p:cNvSpPr>
          <p:nvPr>
            <p:ph idx="1"/>
          </p:nvPr>
        </p:nvSpPr>
        <p:spPr/>
        <p:txBody>
          <a:bodyPr>
            <a:normAutofit lnSpcReduction="10000"/>
          </a:bodyPr>
          <a:lstStyle/>
          <a:p>
            <a:r>
              <a:rPr lang="en-US" dirty="0"/>
              <a:t>The human tongue is about 3.3 inches in men and 3.1 inches in women. It is located in the oral cavity. </a:t>
            </a:r>
            <a:endParaRPr lang="en-US" dirty="0" smtClean="0"/>
          </a:p>
          <a:p>
            <a:r>
              <a:rPr lang="en-US" dirty="0" smtClean="0"/>
              <a:t>The </a:t>
            </a:r>
            <a:r>
              <a:rPr lang="en-US" dirty="0"/>
              <a:t>tongue is divided into three parts:</a:t>
            </a:r>
          </a:p>
          <a:p>
            <a:pPr lvl="1"/>
            <a:r>
              <a:rPr lang="en-US" dirty="0"/>
              <a:t>Tip</a:t>
            </a:r>
          </a:p>
          <a:p>
            <a:pPr lvl="1"/>
            <a:r>
              <a:rPr lang="en-US" dirty="0"/>
              <a:t>Body</a:t>
            </a:r>
          </a:p>
          <a:p>
            <a:pPr lvl="1"/>
            <a:r>
              <a:rPr lang="en-US" dirty="0"/>
              <a:t>Base</a:t>
            </a:r>
          </a:p>
          <a:p>
            <a:r>
              <a:rPr lang="en-US" dirty="0"/>
              <a:t>The tongue is </a:t>
            </a:r>
            <a:r>
              <a:rPr lang="en-US" dirty="0" err="1"/>
              <a:t>embryologically</a:t>
            </a:r>
            <a:r>
              <a:rPr lang="en-US" dirty="0"/>
              <a:t> divided into the anterior and posterior part. The anterior part is known as the oral or </a:t>
            </a:r>
            <a:r>
              <a:rPr lang="en-US" dirty="0" err="1"/>
              <a:t>presulcal</a:t>
            </a:r>
            <a:r>
              <a:rPr lang="en-US" dirty="0"/>
              <a:t> part that includes the root attached to the floor of the oral cavity. While the posterior part is known as pharyngeal or </a:t>
            </a:r>
            <a:r>
              <a:rPr lang="en-US" dirty="0" err="1"/>
              <a:t>postsulcal</a:t>
            </a:r>
            <a:r>
              <a:rPr lang="en-US" dirty="0"/>
              <a:t> part that includes the base forming the ventral wall of oropharynx.</a:t>
            </a:r>
          </a:p>
          <a:p>
            <a:endParaRPr lang="en-US" dirty="0"/>
          </a:p>
        </p:txBody>
      </p:sp>
    </p:spTree>
    <p:extLst>
      <p:ext uri="{BB962C8B-B14F-4D97-AF65-F5344CB8AC3E}">
        <p14:creationId xmlns:p14="http://schemas.microsoft.com/office/powerpoint/2010/main" val="978044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t>Three elements make up the tongue; </a:t>
            </a:r>
          </a:p>
          <a:p>
            <a:pPr lvl="1"/>
            <a:r>
              <a:rPr lang="en-US" dirty="0" smtClean="0"/>
              <a:t>Epithelium - The surface of the tongue is covered by stratified squamous epithelium, modified on the upper surface into filiform papillae.</a:t>
            </a:r>
          </a:p>
          <a:p>
            <a:pPr lvl="1"/>
            <a:r>
              <a:rPr lang="en-US" dirty="0" smtClean="0"/>
              <a:t>Muscles - The tongue is a muscular organ situated in the oral cavity, and an accessory digestive organ. Its main functions include sensation of taste, mastication (chewing), deglutition (swallowing), speech, and clearing the oral cavity.</a:t>
            </a:r>
          </a:p>
          <a:p>
            <a:pPr lvl="1"/>
            <a:r>
              <a:rPr lang="en-US" dirty="0" smtClean="0"/>
              <a:t>Glands: </a:t>
            </a:r>
          </a:p>
          <a:p>
            <a:pPr lvl="2"/>
            <a:r>
              <a:rPr lang="en-US" dirty="0" smtClean="0"/>
              <a:t>parotid </a:t>
            </a:r>
            <a:r>
              <a:rPr lang="en-US" dirty="0"/>
              <a:t>glands produce a serous, watery </a:t>
            </a:r>
            <a:r>
              <a:rPr lang="en-US" dirty="0" smtClean="0"/>
              <a:t>secretion.</a:t>
            </a:r>
          </a:p>
          <a:p>
            <a:pPr lvl="2"/>
            <a:r>
              <a:rPr lang="en-US" dirty="0" smtClean="0"/>
              <a:t>submaxillary </a:t>
            </a:r>
            <a:r>
              <a:rPr lang="en-US" dirty="0"/>
              <a:t>(mandibular) glands produce a mixed serous and mucous </a:t>
            </a:r>
            <a:r>
              <a:rPr lang="en-US" dirty="0" smtClean="0"/>
              <a:t>secretion.</a:t>
            </a:r>
          </a:p>
          <a:p>
            <a:pPr lvl="2"/>
            <a:r>
              <a:rPr lang="en-US" dirty="0" smtClean="0"/>
              <a:t>sublingual </a:t>
            </a:r>
            <a:r>
              <a:rPr lang="en-US" dirty="0"/>
              <a:t>glands secrete a saliva that is predominantly mucous in character</a:t>
            </a:r>
          </a:p>
          <a:p>
            <a:pPr lvl="2"/>
            <a:endParaRPr lang="en-US" dirty="0" smtClean="0"/>
          </a:p>
          <a:p>
            <a:pPr marL="0" indent="0">
              <a:buNone/>
            </a:pPr>
            <a:endParaRPr lang="en-US" dirty="0"/>
          </a:p>
        </p:txBody>
      </p:sp>
    </p:spTree>
    <p:extLst>
      <p:ext uri="{BB962C8B-B14F-4D97-AF65-F5344CB8AC3E}">
        <p14:creationId xmlns:p14="http://schemas.microsoft.com/office/powerpoint/2010/main" val="14156411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Epithelium</a:t>
            </a:r>
            <a:endParaRPr lang="en-US" dirty="0"/>
          </a:p>
        </p:txBody>
      </p:sp>
      <p:sp>
        <p:nvSpPr>
          <p:cNvPr id="3" name="Content Placeholder 2"/>
          <p:cNvSpPr>
            <a:spLocks noGrp="1"/>
          </p:cNvSpPr>
          <p:nvPr>
            <p:ph idx="1"/>
          </p:nvPr>
        </p:nvSpPr>
        <p:spPr/>
        <p:txBody>
          <a:bodyPr/>
          <a:lstStyle/>
          <a:p>
            <a:r>
              <a:rPr lang="en-US" dirty="0" smtClean="0"/>
              <a:t>The </a:t>
            </a:r>
            <a:r>
              <a:rPr lang="en-US" dirty="0"/>
              <a:t>epithelium comprises papillae and taste buds. </a:t>
            </a:r>
            <a:endParaRPr lang="en-US" dirty="0" smtClean="0"/>
          </a:p>
          <a:p>
            <a:pPr lvl="1"/>
            <a:r>
              <a:rPr lang="en-US" dirty="0" smtClean="0"/>
              <a:t>The </a:t>
            </a:r>
            <a:r>
              <a:rPr lang="en-US" dirty="0"/>
              <a:t>taste buds help to sense taste. </a:t>
            </a:r>
            <a:endParaRPr lang="en-US" dirty="0" smtClean="0"/>
          </a:p>
          <a:p>
            <a:pPr lvl="1"/>
            <a:r>
              <a:rPr lang="en-US" dirty="0" smtClean="0"/>
              <a:t>They </a:t>
            </a:r>
            <a:r>
              <a:rPr lang="en-US" dirty="0"/>
              <a:t>are lined by squamous epithelial tissue and have a broad bottom.</a:t>
            </a:r>
          </a:p>
          <a:p>
            <a:r>
              <a:rPr lang="en-US" dirty="0"/>
              <a:t>The taste cells are slender, rod-shaped with a nucleus in the </a:t>
            </a:r>
            <a:r>
              <a:rPr lang="en-US" dirty="0" smtClean="0"/>
              <a:t>center. </a:t>
            </a:r>
          </a:p>
          <a:p>
            <a:pPr lvl="1"/>
            <a:r>
              <a:rPr lang="en-US" dirty="0" smtClean="0"/>
              <a:t>The </a:t>
            </a:r>
            <a:r>
              <a:rPr lang="en-US" dirty="0"/>
              <a:t>free surface comprises short taste hair. </a:t>
            </a:r>
            <a:endParaRPr lang="en-US" dirty="0" smtClean="0"/>
          </a:p>
          <a:p>
            <a:pPr lvl="1"/>
            <a:r>
              <a:rPr lang="en-US" dirty="0" smtClean="0"/>
              <a:t>The </a:t>
            </a:r>
            <a:r>
              <a:rPr lang="en-US" dirty="0"/>
              <a:t>taste cells help in detecting taste, which dissolves in saliva for proper sensation.</a:t>
            </a:r>
          </a:p>
          <a:p>
            <a:endParaRPr lang="en-US" dirty="0"/>
          </a:p>
        </p:txBody>
      </p:sp>
    </p:spTree>
    <p:extLst>
      <p:ext uri="{BB962C8B-B14F-4D97-AF65-F5344CB8AC3E}">
        <p14:creationId xmlns:p14="http://schemas.microsoft.com/office/powerpoint/2010/main" val="40604752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Cont. </a:t>
            </a:r>
            <a:endParaRPr lang="en-US" dirty="0"/>
          </a:p>
        </p:txBody>
      </p:sp>
      <p:sp>
        <p:nvSpPr>
          <p:cNvPr id="4" name="Text Placeholder 3"/>
          <p:cNvSpPr>
            <a:spLocks noGrp="1"/>
          </p:cNvSpPr>
          <p:nvPr>
            <p:ph type="body" idx="1"/>
          </p:nvPr>
        </p:nvSpPr>
        <p:spPr/>
        <p:txBody>
          <a:bodyPr/>
          <a:lstStyle/>
          <a:p>
            <a:r>
              <a:rPr lang="en-US" dirty="0" smtClean="0"/>
              <a:t>Muscles</a:t>
            </a:r>
            <a:endParaRPr lang="en-US" dirty="0"/>
          </a:p>
        </p:txBody>
      </p:sp>
      <p:sp>
        <p:nvSpPr>
          <p:cNvPr id="3" name="Content Placeholder 2"/>
          <p:cNvSpPr>
            <a:spLocks noGrp="1"/>
          </p:cNvSpPr>
          <p:nvPr>
            <p:ph sz="half" idx="2"/>
          </p:nvPr>
        </p:nvSpPr>
        <p:spPr/>
        <p:txBody>
          <a:bodyPr>
            <a:normAutofit/>
          </a:bodyPr>
          <a:lstStyle/>
          <a:p>
            <a:r>
              <a:rPr lang="en-US" dirty="0" smtClean="0"/>
              <a:t>The </a:t>
            </a:r>
            <a:r>
              <a:rPr lang="en-US" dirty="0"/>
              <a:t>tongue muscles are voluntary and contain cross-striated muscular </a:t>
            </a:r>
            <a:r>
              <a:rPr lang="en-US" dirty="0" smtClean="0"/>
              <a:t>fibers.</a:t>
            </a:r>
          </a:p>
          <a:p>
            <a:pPr lvl="1"/>
            <a:r>
              <a:rPr lang="en-US" dirty="0" smtClean="0"/>
              <a:t>Skeletal muscle – covered by mucous membrane that keeps the tongue moist. </a:t>
            </a:r>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Glands</a:t>
            </a:r>
          </a:p>
        </p:txBody>
      </p:sp>
      <p:sp>
        <p:nvSpPr>
          <p:cNvPr id="6" name="Content Placeholder 5"/>
          <p:cNvSpPr>
            <a:spLocks noGrp="1"/>
          </p:cNvSpPr>
          <p:nvPr>
            <p:ph sz="quarter" idx="4"/>
          </p:nvPr>
        </p:nvSpPr>
        <p:spPr/>
        <p:txBody>
          <a:bodyPr>
            <a:normAutofit lnSpcReduction="10000"/>
          </a:bodyPr>
          <a:lstStyle/>
          <a:p>
            <a:r>
              <a:rPr lang="en-US" dirty="0" smtClean="0"/>
              <a:t>The tongue consists of small and scattered glands. These glands are of three types:</a:t>
            </a:r>
          </a:p>
          <a:p>
            <a:pPr lvl="1"/>
            <a:r>
              <a:rPr lang="en-US" dirty="0" smtClean="0"/>
              <a:t>Mucous Glands</a:t>
            </a:r>
          </a:p>
          <a:p>
            <a:pPr lvl="1"/>
            <a:r>
              <a:rPr lang="en-US" dirty="0" smtClean="0"/>
              <a:t>Serous Glands</a:t>
            </a:r>
          </a:p>
          <a:p>
            <a:pPr lvl="1"/>
            <a:r>
              <a:rPr lang="en-US" dirty="0" smtClean="0"/>
              <a:t>Lymph Nodes</a:t>
            </a:r>
          </a:p>
          <a:p>
            <a:r>
              <a:rPr lang="en-US" dirty="0" smtClean="0"/>
              <a:t>The lymph nodes are very prominent at the posterior part of the tongue and are known as lingual tonsils.</a:t>
            </a:r>
          </a:p>
          <a:p>
            <a:endParaRPr lang="en-US" dirty="0"/>
          </a:p>
        </p:txBody>
      </p:sp>
    </p:spTree>
    <p:extLst>
      <p:ext uri="{BB962C8B-B14F-4D97-AF65-F5344CB8AC3E}">
        <p14:creationId xmlns:p14="http://schemas.microsoft.com/office/powerpoint/2010/main" val="40805035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7" name="Content Placeholder 6"/>
          <p:cNvSpPr>
            <a:spLocks noGrp="1"/>
          </p:cNvSpPr>
          <p:nvPr>
            <p:ph sz="half" idx="1"/>
          </p:nvPr>
        </p:nvSpPr>
        <p:spPr>
          <a:xfrm>
            <a:off x="838200" y="1825625"/>
            <a:ext cx="5181600" cy="3794590"/>
          </a:xfrm>
        </p:spPr>
        <p:txBody>
          <a:bodyPr/>
          <a:lstStyle/>
          <a:p>
            <a:r>
              <a:rPr lang="en-US" dirty="0" smtClean="0"/>
              <a:t>The tongue has a root, a tip, and a central body to its structure. </a:t>
            </a:r>
          </a:p>
          <a:p>
            <a:r>
              <a:rPr lang="en-US" dirty="0" smtClean="0"/>
              <a:t>The upper surface of the tongue is covered by small rough elevations called papillae. </a:t>
            </a:r>
          </a:p>
          <a:p>
            <a:pPr lvl="1"/>
            <a:r>
              <a:rPr lang="en-US" dirty="0" smtClean="0"/>
              <a:t>Papillae are of 4 types: fungiform, circumvallate, filiform, and foliate (Witt, &amp; Reutter, 2015). . </a:t>
            </a:r>
            <a:endParaRPr lang="en-US" dirty="0"/>
          </a:p>
        </p:txBody>
      </p:sp>
      <p:pic>
        <p:nvPicPr>
          <p:cNvPr id="9" name="Content Placeholder 8"/>
          <p:cNvPicPr>
            <a:picLocks noGrp="1" noChangeAspect="1"/>
          </p:cNvPicPr>
          <p:nvPr>
            <p:ph sz="half" idx="2"/>
          </p:nvPr>
        </p:nvPicPr>
        <p:blipFill>
          <a:blip r:embed="rId2"/>
          <a:stretch>
            <a:fillRect/>
          </a:stretch>
        </p:blipFill>
        <p:spPr>
          <a:xfrm>
            <a:off x="6311590" y="1825625"/>
            <a:ext cx="5042210" cy="3710416"/>
          </a:xfrm>
          <a:prstGeom prst="rect">
            <a:avLst/>
          </a:prstGeom>
        </p:spPr>
      </p:pic>
    </p:spTree>
    <p:extLst>
      <p:ext uri="{BB962C8B-B14F-4D97-AF65-F5344CB8AC3E}">
        <p14:creationId xmlns:p14="http://schemas.microsoft.com/office/powerpoint/2010/main" val="30191643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Fungiform papillae</a:t>
            </a:r>
            <a:endParaRPr lang="en-US" dirty="0"/>
          </a:p>
        </p:txBody>
      </p:sp>
      <p:pic>
        <p:nvPicPr>
          <p:cNvPr id="5" name="Content Placeholder 4"/>
          <p:cNvPicPr>
            <a:picLocks noGrp="1" noChangeAspect="1"/>
          </p:cNvPicPr>
          <p:nvPr>
            <p:ph sz="half" idx="1"/>
          </p:nvPr>
        </p:nvPicPr>
        <p:blipFill>
          <a:blip r:embed="rId2"/>
          <a:stretch>
            <a:fillRect/>
          </a:stretch>
        </p:blipFill>
        <p:spPr>
          <a:xfrm>
            <a:off x="838200" y="2308301"/>
            <a:ext cx="5181600" cy="3256157"/>
          </a:xfrm>
          <a:prstGeom prst="rect">
            <a:avLst/>
          </a:prstGeom>
        </p:spPr>
      </p:pic>
      <p:sp>
        <p:nvSpPr>
          <p:cNvPr id="4" name="Content Placeholder 3"/>
          <p:cNvSpPr>
            <a:spLocks noGrp="1"/>
          </p:cNvSpPr>
          <p:nvPr>
            <p:ph sz="half" idx="2"/>
          </p:nvPr>
        </p:nvSpPr>
        <p:spPr>
          <a:xfrm>
            <a:off x="6172200" y="2308301"/>
            <a:ext cx="5181600" cy="2921621"/>
          </a:xfrm>
        </p:spPr>
        <p:txBody>
          <a:bodyPr/>
          <a:lstStyle/>
          <a:p>
            <a:r>
              <a:rPr lang="en-US" dirty="0" smtClean="0"/>
              <a:t>They are mushroom-shaped bumps found near the tip and sides of the tongue (Witt, &amp; Reutter, 2015). </a:t>
            </a:r>
          </a:p>
          <a:p>
            <a:r>
              <a:rPr lang="en-US" dirty="0" smtClean="0"/>
              <a:t>Each of them contains a few taste buds</a:t>
            </a:r>
            <a:endParaRPr lang="en-US" dirty="0"/>
          </a:p>
        </p:txBody>
      </p:sp>
    </p:spTree>
    <p:extLst>
      <p:ext uri="{BB962C8B-B14F-4D97-AF65-F5344CB8AC3E}">
        <p14:creationId xmlns:p14="http://schemas.microsoft.com/office/powerpoint/2010/main" val="3298145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Circumvallate papillae </a:t>
            </a:r>
            <a:endParaRPr lang="en-US" dirty="0"/>
          </a:p>
        </p:txBody>
      </p:sp>
      <p:pic>
        <p:nvPicPr>
          <p:cNvPr id="5" name="Content Placeholder 4"/>
          <p:cNvPicPr>
            <a:picLocks noGrp="1" noChangeAspect="1"/>
          </p:cNvPicPr>
          <p:nvPr>
            <p:ph sz="half" idx="1"/>
          </p:nvPr>
        </p:nvPicPr>
        <p:blipFill>
          <a:blip r:embed="rId2"/>
          <a:stretch>
            <a:fillRect/>
          </a:stretch>
        </p:blipFill>
        <p:spPr>
          <a:xfrm>
            <a:off x="838200" y="2364059"/>
            <a:ext cx="5181600" cy="3017412"/>
          </a:xfrm>
          <a:prstGeom prst="rect">
            <a:avLst/>
          </a:prstGeom>
        </p:spPr>
      </p:pic>
      <p:sp>
        <p:nvSpPr>
          <p:cNvPr id="4" name="Content Placeholder 3"/>
          <p:cNvSpPr>
            <a:spLocks noGrp="1"/>
          </p:cNvSpPr>
          <p:nvPr>
            <p:ph sz="half" idx="2"/>
          </p:nvPr>
        </p:nvSpPr>
        <p:spPr/>
        <p:txBody>
          <a:bodyPr>
            <a:normAutofit fontScale="92500" lnSpcReduction="10000"/>
          </a:bodyPr>
          <a:lstStyle/>
          <a:p>
            <a:r>
              <a:rPr lang="en-US" dirty="0" smtClean="0"/>
              <a:t>These are large and dome-shaped</a:t>
            </a:r>
          </a:p>
          <a:p>
            <a:r>
              <a:rPr lang="en-US" dirty="0" smtClean="0"/>
              <a:t>They are the least number of papillae – usually between 10-12 on a tongue and they altogether form a V-shape (Witt, &amp; Reutter, 2015). </a:t>
            </a:r>
          </a:p>
          <a:p>
            <a:r>
              <a:rPr lang="en-US" dirty="0" smtClean="0"/>
              <a:t>Each circumvallate papillae is housed by a deep narrow depression. </a:t>
            </a:r>
          </a:p>
          <a:p>
            <a:r>
              <a:rPr lang="en-US" dirty="0" smtClean="0"/>
              <a:t>The contain thousands of test buds. </a:t>
            </a:r>
          </a:p>
        </p:txBody>
      </p:sp>
    </p:spTree>
    <p:extLst>
      <p:ext uri="{BB962C8B-B14F-4D97-AF65-F5344CB8AC3E}">
        <p14:creationId xmlns:p14="http://schemas.microsoft.com/office/powerpoint/2010/main" val="36878348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TotalTime>
  <Words>1497</Words>
  <Application>Microsoft Office PowerPoint</Application>
  <PresentationFormat>Widescreen</PresentationFormat>
  <Paragraphs>155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Name</vt:lpstr>
      <vt:lpstr>Introduction </vt:lpstr>
      <vt:lpstr>Structure of the Tongue</vt:lpstr>
      <vt:lpstr>Cont.</vt:lpstr>
      <vt:lpstr>Epithelium</vt:lpstr>
      <vt:lpstr> Cont. </vt:lpstr>
      <vt:lpstr>Cont.</vt:lpstr>
      <vt:lpstr>Fungiform papillae</vt:lpstr>
      <vt:lpstr>Circumvallate papillae </vt:lpstr>
      <vt:lpstr>Foliate papillae </vt:lpstr>
      <vt:lpstr>Filiform Papillae </vt:lpstr>
      <vt:lpstr>Taste Buds </vt:lpstr>
      <vt:lpstr>Lingual frenulum </vt:lpstr>
      <vt:lpstr>Hyoid bone</vt:lpstr>
      <vt:lpstr>Anatomy of the tongue </vt:lpstr>
      <vt:lpstr>Muscles of the tongue</vt:lpstr>
      <vt:lpstr>Movements while speaking </vt:lpstr>
      <vt:lpstr>Different images of the tongue as one speaks</vt:lpstr>
      <vt:lpstr>Tongue when speaking</vt:lpstr>
      <vt:lpstr>Phonetics – Sound Science</vt:lpstr>
      <vt:lpstr>PowerPoint Presentation</vt:lpstr>
      <vt:lpstr>PowerPoint Presentation</vt:lpstr>
      <vt:lpstr>PowerPoint Presentation</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the Tongue</dc:title>
  <dc:creator>admin</dc:creator>
  <cp:lastModifiedBy>admin</cp:lastModifiedBy>
  <cp:revision>30</cp:revision>
  <dcterms:created xsi:type="dcterms:W3CDTF">2020-10-30T20:37:08Z</dcterms:created>
  <dcterms:modified xsi:type="dcterms:W3CDTF">2020-10-31T18:48:17Z</dcterms:modified>
</cp:coreProperties>
</file>